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Default Extension="docx" ContentType="application/vnd.openxmlformats-officedocument.wordprocessingml.document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Default Extension="xlsx" ContentType="application/vnd.openxmlformats-officedocument.spreadsheetml.sheet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Default Extension="emf" ContentType="image/x-emf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63" r:id="rId2"/>
  </p:sldMasterIdLst>
  <p:notesMasterIdLst>
    <p:notesMasterId r:id="rId37"/>
  </p:notesMasterIdLst>
  <p:sldIdLst>
    <p:sldId id="256" r:id="rId3"/>
    <p:sldId id="257" r:id="rId4"/>
    <p:sldId id="258" r:id="rId5"/>
    <p:sldId id="264" r:id="rId6"/>
    <p:sldId id="267" r:id="rId7"/>
    <p:sldId id="265" r:id="rId8"/>
    <p:sldId id="268" r:id="rId9"/>
    <p:sldId id="269" r:id="rId10"/>
    <p:sldId id="270" r:id="rId11"/>
    <p:sldId id="271" r:id="rId12"/>
    <p:sldId id="273" r:id="rId13"/>
    <p:sldId id="274" r:id="rId14"/>
    <p:sldId id="275" r:id="rId15"/>
    <p:sldId id="287" r:id="rId16"/>
    <p:sldId id="282" r:id="rId17"/>
    <p:sldId id="288" r:id="rId18"/>
    <p:sldId id="276" r:id="rId19"/>
    <p:sldId id="277" r:id="rId20"/>
    <p:sldId id="278" r:id="rId21"/>
    <p:sldId id="295" r:id="rId22"/>
    <p:sldId id="296" r:id="rId23"/>
    <p:sldId id="281" r:id="rId24"/>
    <p:sldId id="283" r:id="rId25"/>
    <p:sldId id="284" r:id="rId26"/>
    <p:sldId id="289" r:id="rId27"/>
    <p:sldId id="290" r:id="rId28"/>
    <p:sldId id="299" r:id="rId29"/>
    <p:sldId id="300" r:id="rId30"/>
    <p:sldId id="301" r:id="rId31"/>
    <p:sldId id="291" r:id="rId32"/>
    <p:sldId id="292" r:id="rId33"/>
    <p:sldId id="272" r:id="rId34"/>
    <p:sldId id="297" r:id="rId35"/>
    <p:sldId id="298" r:id="rId3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873" autoAdjust="0"/>
  </p:normalViewPr>
  <p:slideViewPr>
    <p:cSldViewPr>
      <p:cViewPr varScale="1">
        <p:scale>
          <a:sx n="97" d="100"/>
          <a:sy n="97" d="100"/>
        </p:scale>
        <p:origin x="-1456" y="-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tente\Desktop\Results_TALLURI_OnlyBlos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it-IT"/>
  <c:chart>
    <c:title>
      <c:tx>
        <c:rich>
          <a:bodyPr/>
          <a:lstStyle/>
          <a:p>
            <a:pPr>
              <a:defRPr/>
            </a:pPr>
            <a:r>
              <a:rPr lang="it-IT"/>
              <a:t>Energy</a:t>
            </a:r>
            <a:r>
              <a:rPr lang="it-IT" baseline="0"/>
              <a:t> balance's violation</a:t>
            </a:r>
            <a:endParaRPr lang="it-IT"/>
          </a:p>
        </c:rich>
      </c:tx>
      <c:layout/>
    </c:title>
    <c:plotArea>
      <c:layout>
        <c:manualLayout>
          <c:layoutTarget val="inner"/>
          <c:xMode val="edge"/>
          <c:yMode val="edge"/>
          <c:x val="0.10334297346591173"/>
          <c:y val="0.10186838938799635"/>
          <c:w val="0.6882435516424138"/>
          <c:h val="0.79588214303872051"/>
        </c:manualLayout>
      </c:layout>
      <c:scatterChart>
        <c:scatterStyle val="lineMarker"/>
        <c:ser>
          <c:idx val="0"/>
          <c:order val="0"/>
          <c:tx>
            <c:strRef>
              <c:f>valutation!$C$1</c:f>
              <c:strCache>
                <c:ptCount val="1"/>
                <c:pt idx="0">
                  <c:v>constr_viol</c:v>
                </c:pt>
              </c:strCache>
            </c:strRef>
          </c:tx>
          <c:spPr>
            <a:ln w="28575">
              <a:noFill/>
            </a:ln>
          </c:spPr>
          <c:marker>
            <c:symbol val="circle"/>
            <c:size val="5"/>
          </c:marker>
          <c:xVal>
            <c:numRef>
              <c:f>valutation!$A$2:$A$71</c:f>
              <c:numCache>
                <c:formatCode>General</c:formatCode>
                <c:ptCount val="70"/>
                <c:pt idx="0">
                  <c:v>40</c:v>
                </c:pt>
                <c:pt idx="1">
                  <c:v>41</c:v>
                </c:pt>
                <c:pt idx="2">
                  <c:v>42</c:v>
                </c:pt>
                <c:pt idx="3">
                  <c:v>43</c:v>
                </c:pt>
                <c:pt idx="4">
                  <c:v>44</c:v>
                </c:pt>
                <c:pt idx="5">
                  <c:v>45</c:v>
                </c:pt>
                <c:pt idx="6">
                  <c:v>46</c:v>
                </c:pt>
                <c:pt idx="7">
                  <c:v>47</c:v>
                </c:pt>
                <c:pt idx="8">
                  <c:v>48</c:v>
                </c:pt>
                <c:pt idx="9">
                  <c:v>49</c:v>
                </c:pt>
                <c:pt idx="10">
                  <c:v>50</c:v>
                </c:pt>
                <c:pt idx="11">
                  <c:v>51</c:v>
                </c:pt>
                <c:pt idx="12">
                  <c:v>52</c:v>
                </c:pt>
                <c:pt idx="13">
                  <c:v>53</c:v>
                </c:pt>
                <c:pt idx="14">
                  <c:v>54</c:v>
                </c:pt>
                <c:pt idx="15">
                  <c:v>55</c:v>
                </c:pt>
                <c:pt idx="16">
                  <c:v>61</c:v>
                </c:pt>
                <c:pt idx="17">
                  <c:v>62</c:v>
                </c:pt>
                <c:pt idx="18">
                  <c:v>63</c:v>
                </c:pt>
                <c:pt idx="19">
                  <c:v>64</c:v>
                </c:pt>
                <c:pt idx="20">
                  <c:v>65</c:v>
                </c:pt>
                <c:pt idx="21">
                  <c:v>66</c:v>
                </c:pt>
                <c:pt idx="22">
                  <c:v>67</c:v>
                </c:pt>
                <c:pt idx="23">
                  <c:v>68</c:v>
                </c:pt>
                <c:pt idx="24">
                  <c:v>69</c:v>
                </c:pt>
                <c:pt idx="25">
                  <c:v>70</c:v>
                </c:pt>
                <c:pt idx="26">
                  <c:v>71</c:v>
                </c:pt>
                <c:pt idx="27">
                  <c:v>72</c:v>
                </c:pt>
                <c:pt idx="28">
                  <c:v>73</c:v>
                </c:pt>
                <c:pt idx="29">
                  <c:v>74</c:v>
                </c:pt>
                <c:pt idx="30">
                  <c:v>75</c:v>
                </c:pt>
                <c:pt idx="31">
                  <c:v>76</c:v>
                </c:pt>
                <c:pt idx="32">
                  <c:v>77</c:v>
                </c:pt>
                <c:pt idx="33">
                  <c:v>78</c:v>
                </c:pt>
                <c:pt idx="34">
                  <c:v>79</c:v>
                </c:pt>
                <c:pt idx="35">
                  <c:v>80</c:v>
                </c:pt>
                <c:pt idx="36">
                  <c:v>81</c:v>
                </c:pt>
                <c:pt idx="37">
                  <c:v>82</c:v>
                </c:pt>
                <c:pt idx="38">
                  <c:v>83</c:v>
                </c:pt>
                <c:pt idx="39">
                  <c:v>84</c:v>
                </c:pt>
                <c:pt idx="40">
                  <c:v>85</c:v>
                </c:pt>
                <c:pt idx="41">
                  <c:v>86</c:v>
                </c:pt>
                <c:pt idx="42">
                  <c:v>87</c:v>
                </c:pt>
                <c:pt idx="43">
                  <c:v>88</c:v>
                </c:pt>
                <c:pt idx="44">
                  <c:v>89</c:v>
                </c:pt>
                <c:pt idx="45">
                  <c:v>90</c:v>
                </c:pt>
                <c:pt idx="46">
                  <c:v>91</c:v>
                </c:pt>
                <c:pt idx="47">
                  <c:v>92</c:v>
                </c:pt>
                <c:pt idx="48">
                  <c:v>93</c:v>
                </c:pt>
                <c:pt idx="49">
                  <c:v>93</c:v>
                </c:pt>
                <c:pt idx="50">
                  <c:v>95</c:v>
                </c:pt>
                <c:pt idx="51">
                  <c:v>96</c:v>
                </c:pt>
                <c:pt idx="52">
                  <c:v>97</c:v>
                </c:pt>
                <c:pt idx="53">
                  <c:v>98</c:v>
                </c:pt>
                <c:pt idx="54">
                  <c:v>99</c:v>
                </c:pt>
                <c:pt idx="55">
                  <c:v>100</c:v>
                </c:pt>
                <c:pt idx="56">
                  <c:v>101</c:v>
                </c:pt>
                <c:pt idx="57">
                  <c:v>102</c:v>
                </c:pt>
                <c:pt idx="58">
                  <c:v>103</c:v>
                </c:pt>
                <c:pt idx="59">
                  <c:v>104</c:v>
                </c:pt>
                <c:pt idx="60">
                  <c:v>105</c:v>
                </c:pt>
                <c:pt idx="61">
                  <c:v>106</c:v>
                </c:pt>
                <c:pt idx="62">
                  <c:v>107</c:v>
                </c:pt>
                <c:pt idx="63">
                  <c:v>108</c:v>
                </c:pt>
                <c:pt idx="64">
                  <c:v>109</c:v>
                </c:pt>
                <c:pt idx="65">
                  <c:v>110</c:v>
                </c:pt>
                <c:pt idx="66">
                  <c:v>111</c:v>
                </c:pt>
                <c:pt idx="67">
                  <c:v>112</c:v>
                </c:pt>
                <c:pt idx="68">
                  <c:v>111</c:v>
                </c:pt>
                <c:pt idx="69">
                  <c:v>112</c:v>
                </c:pt>
              </c:numCache>
            </c:numRef>
          </c:xVal>
          <c:yVal>
            <c:numRef>
              <c:f>valutation!$C$2:$C$71</c:f>
              <c:numCache>
                <c:formatCode>General</c:formatCode>
                <c:ptCount val="70"/>
                <c:pt idx="0">
                  <c:v>7.4678041528392426E-12</c:v>
                </c:pt>
                <c:pt idx="1">
                  <c:v>4.7606363295930832E-12</c:v>
                </c:pt>
                <c:pt idx="2">
                  <c:v>13.656892789330612</c:v>
                </c:pt>
                <c:pt idx="3">
                  <c:v>37.824018472148801</c:v>
                </c:pt>
                <c:pt idx="4">
                  <c:v>1.455191522836819E-11</c:v>
                </c:pt>
                <c:pt idx="5">
                  <c:v>1.3727685654886657E-11</c:v>
                </c:pt>
                <c:pt idx="6">
                  <c:v>2.7000623958886113E-12</c:v>
                </c:pt>
                <c:pt idx="7">
                  <c:v>9.7202246251987732E-12</c:v>
                </c:pt>
                <c:pt idx="8">
                  <c:v>6.2527760746894653E-13</c:v>
                </c:pt>
                <c:pt idx="9">
                  <c:v>3.2969182939271597E-12</c:v>
                </c:pt>
                <c:pt idx="10">
                  <c:v>3.1832314562056495E-12</c:v>
                </c:pt>
                <c:pt idx="11">
                  <c:v>6.6506800067150717E-12</c:v>
                </c:pt>
                <c:pt idx="12">
                  <c:v>1.4779288903810989E-11</c:v>
                </c:pt>
                <c:pt idx="13">
                  <c:v>1.6200374375331987E-11</c:v>
                </c:pt>
                <c:pt idx="14">
                  <c:v>2.2737367544326692E-12</c:v>
                </c:pt>
                <c:pt idx="15">
                  <c:v>1.0459189070389513E-11</c:v>
                </c:pt>
                <c:pt idx="16">
                  <c:v>2.5295321393061635E-12</c:v>
                </c:pt>
                <c:pt idx="17">
                  <c:v>1.0501821634535764E-11</c:v>
                </c:pt>
                <c:pt idx="18">
                  <c:v>8.5265128291224341E-14</c:v>
                </c:pt>
                <c:pt idx="19">
                  <c:v>7.5317529990579384E-13</c:v>
                </c:pt>
                <c:pt idx="20">
                  <c:v>2.5011104298757594E-12</c:v>
                </c:pt>
                <c:pt idx="21">
                  <c:v>7.1054273576016037E-13</c:v>
                </c:pt>
                <c:pt idx="22">
                  <c:v>1.0487610779819857E-11</c:v>
                </c:pt>
                <c:pt idx="23">
                  <c:v>4.5190517994348107E-12</c:v>
                </c:pt>
                <c:pt idx="24">
                  <c:v>2.6716406864581415E-12</c:v>
                </c:pt>
                <c:pt idx="25">
                  <c:v>8.299139153678757E-12</c:v>
                </c:pt>
                <c:pt idx="26">
                  <c:v>11.746798710394748</c:v>
                </c:pt>
                <c:pt idx="27">
                  <c:v>8.8635825770479784</c:v>
                </c:pt>
                <c:pt idx="28">
                  <c:v>41.623258758198688</c:v>
                </c:pt>
                <c:pt idx="29">
                  <c:v>1.0459189070389442E-10</c:v>
                </c:pt>
                <c:pt idx="30">
                  <c:v>1.0345502232668413E-11</c:v>
                </c:pt>
                <c:pt idx="31">
                  <c:v>1.0345502232668413E-11</c:v>
                </c:pt>
                <c:pt idx="32">
                  <c:v>8.4128259914003568E-12</c:v>
                </c:pt>
                <c:pt idx="33">
                  <c:v>5.513811629498749E-12</c:v>
                </c:pt>
                <c:pt idx="34">
                  <c:v>1.6200374375331981E-12</c:v>
                </c:pt>
                <c:pt idx="35">
                  <c:v>4.8032688937388904E-12</c:v>
                </c:pt>
                <c:pt idx="36">
                  <c:v>38.892183175040444</c:v>
                </c:pt>
                <c:pt idx="37">
                  <c:v>82.881227721282897</c:v>
                </c:pt>
                <c:pt idx="38">
                  <c:v>1.2477130439948354E-11</c:v>
                </c:pt>
                <c:pt idx="39">
                  <c:v>2.1742607714261671E-12</c:v>
                </c:pt>
                <c:pt idx="40">
                  <c:v>4.0358827391176841E-12</c:v>
                </c:pt>
                <c:pt idx="41">
                  <c:v>2.35900188272372E-12</c:v>
                </c:pt>
                <c:pt idx="42">
                  <c:v>1.0516032489249889E-12</c:v>
                </c:pt>
                <c:pt idx="43">
                  <c:v>1.4210854715203589E-13</c:v>
                </c:pt>
                <c:pt idx="44">
                  <c:v>1.4665602066089592E-11</c:v>
                </c:pt>
                <c:pt idx="45">
                  <c:v>8.9244167611476803E-11</c:v>
                </c:pt>
                <c:pt idx="46">
                  <c:v>46.698778555997713</c:v>
                </c:pt>
                <c:pt idx="47">
                  <c:v>9.0949470177303487E-13</c:v>
                </c:pt>
                <c:pt idx="48">
                  <c:v>58.212473252385507</c:v>
                </c:pt>
                <c:pt idx="49">
                  <c:v>149.54780377182175</c:v>
                </c:pt>
                <c:pt idx="50">
                  <c:v>4.7214823690563295</c:v>
                </c:pt>
                <c:pt idx="51">
                  <c:v>113.11362959422082</c:v>
                </c:pt>
                <c:pt idx="52">
                  <c:v>133.14613896234758</c:v>
                </c:pt>
                <c:pt idx="53">
                  <c:v>1.5916157281027809E-12</c:v>
                </c:pt>
                <c:pt idx="54">
                  <c:v>6.764366844436674E-12</c:v>
                </c:pt>
                <c:pt idx="55">
                  <c:v>2.6716406864581415E-12</c:v>
                </c:pt>
                <c:pt idx="56">
                  <c:v>1.1198153515580061E-11</c:v>
                </c:pt>
                <c:pt idx="57">
                  <c:v>4.0358827391176841E-12</c:v>
                </c:pt>
                <c:pt idx="58">
                  <c:v>287.40633856606536</c:v>
                </c:pt>
                <c:pt idx="59">
                  <c:v>187.31797056913999</c:v>
                </c:pt>
                <c:pt idx="60">
                  <c:v>148.68762337976631</c:v>
                </c:pt>
                <c:pt idx="61">
                  <c:v>63.299521186776012</c:v>
                </c:pt>
                <c:pt idx="62">
                  <c:v>4.9737991503213661E-12</c:v>
                </c:pt>
                <c:pt idx="63">
                  <c:v>3.6948222259528675E-12</c:v>
                </c:pt>
                <c:pt idx="64">
                  <c:v>8.8675733422869276E-12</c:v>
                </c:pt>
                <c:pt idx="65">
                  <c:v>1.0800249583554269E-11</c:v>
                </c:pt>
                <c:pt idx="66">
                  <c:v>1.2050804798492338E-11</c:v>
                </c:pt>
                <c:pt idx="67">
                  <c:v>9.3223206931732172E-12</c:v>
                </c:pt>
                <c:pt idx="68">
                  <c:v>1.2050804798492338E-11</c:v>
                </c:pt>
                <c:pt idx="69">
                  <c:v>9.3223206931732172E-12</c:v>
                </c:pt>
              </c:numCache>
            </c:numRef>
          </c:yVal>
        </c:ser>
        <c:ser>
          <c:idx val="1"/>
          <c:order val="1"/>
          <c:tx>
            <c:v>constr_viol_mean</c:v>
          </c:tx>
          <c:spPr>
            <a:ln w="28575">
              <a:noFill/>
            </a:ln>
          </c:spPr>
          <c:marker>
            <c:symbol val="circle"/>
            <c:size val="5"/>
          </c:marker>
          <c:xVal>
            <c:numRef>
              <c:f>valutation!$A$2:$A$71</c:f>
              <c:numCache>
                <c:formatCode>General</c:formatCode>
                <c:ptCount val="70"/>
                <c:pt idx="0">
                  <c:v>40</c:v>
                </c:pt>
                <c:pt idx="1">
                  <c:v>41</c:v>
                </c:pt>
                <c:pt idx="2">
                  <c:v>42</c:v>
                </c:pt>
                <c:pt idx="3">
                  <c:v>43</c:v>
                </c:pt>
                <c:pt idx="4">
                  <c:v>44</c:v>
                </c:pt>
                <c:pt idx="5">
                  <c:v>45</c:v>
                </c:pt>
                <c:pt idx="6">
                  <c:v>46</c:v>
                </c:pt>
                <c:pt idx="7">
                  <c:v>47</c:v>
                </c:pt>
                <c:pt idx="8">
                  <c:v>48</c:v>
                </c:pt>
                <c:pt idx="9">
                  <c:v>49</c:v>
                </c:pt>
                <c:pt idx="10">
                  <c:v>50</c:v>
                </c:pt>
                <c:pt idx="11">
                  <c:v>51</c:v>
                </c:pt>
                <c:pt idx="12">
                  <c:v>52</c:v>
                </c:pt>
                <c:pt idx="13">
                  <c:v>53</c:v>
                </c:pt>
                <c:pt idx="14">
                  <c:v>54</c:v>
                </c:pt>
                <c:pt idx="15">
                  <c:v>55</c:v>
                </c:pt>
                <c:pt idx="16">
                  <c:v>61</c:v>
                </c:pt>
                <c:pt idx="17">
                  <c:v>62</c:v>
                </c:pt>
                <c:pt idx="18">
                  <c:v>63</c:v>
                </c:pt>
                <c:pt idx="19">
                  <c:v>64</c:v>
                </c:pt>
                <c:pt idx="20">
                  <c:v>65</c:v>
                </c:pt>
                <c:pt idx="21">
                  <c:v>66</c:v>
                </c:pt>
                <c:pt idx="22">
                  <c:v>67</c:v>
                </c:pt>
                <c:pt idx="23">
                  <c:v>68</c:v>
                </c:pt>
                <c:pt idx="24">
                  <c:v>69</c:v>
                </c:pt>
                <c:pt idx="25">
                  <c:v>70</c:v>
                </c:pt>
                <c:pt idx="26">
                  <c:v>71</c:v>
                </c:pt>
                <c:pt idx="27">
                  <c:v>72</c:v>
                </c:pt>
                <c:pt idx="28">
                  <c:v>73</c:v>
                </c:pt>
                <c:pt idx="29">
                  <c:v>74</c:v>
                </c:pt>
                <c:pt idx="30">
                  <c:v>75</c:v>
                </c:pt>
                <c:pt idx="31">
                  <c:v>76</c:v>
                </c:pt>
                <c:pt idx="32">
                  <c:v>77</c:v>
                </c:pt>
                <c:pt idx="33">
                  <c:v>78</c:v>
                </c:pt>
                <c:pt idx="34">
                  <c:v>79</c:v>
                </c:pt>
                <c:pt idx="35">
                  <c:v>80</c:v>
                </c:pt>
                <c:pt idx="36">
                  <c:v>81</c:v>
                </c:pt>
                <c:pt idx="37">
                  <c:v>82</c:v>
                </c:pt>
                <c:pt idx="38">
                  <c:v>83</c:v>
                </c:pt>
                <c:pt idx="39">
                  <c:v>84</c:v>
                </c:pt>
                <c:pt idx="40">
                  <c:v>85</c:v>
                </c:pt>
                <c:pt idx="41">
                  <c:v>86</c:v>
                </c:pt>
                <c:pt idx="42">
                  <c:v>87</c:v>
                </c:pt>
                <c:pt idx="43">
                  <c:v>88</c:v>
                </c:pt>
                <c:pt idx="44">
                  <c:v>89</c:v>
                </c:pt>
                <c:pt idx="45">
                  <c:v>90</c:v>
                </c:pt>
                <c:pt idx="46">
                  <c:v>91</c:v>
                </c:pt>
                <c:pt idx="47">
                  <c:v>92</c:v>
                </c:pt>
                <c:pt idx="48">
                  <c:v>93</c:v>
                </c:pt>
                <c:pt idx="49">
                  <c:v>93</c:v>
                </c:pt>
                <c:pt idx="50">
                  <c:v>95</c:v>
                </c:pt>
                <c:pt idx="51">
                  <c:v>96</c:v>
                </c:pt>
                <c:pt idx="52">
                  <c:v>97</c:v>
                </c:pt>
                <c:pt idx="53">
                  <c:v>98</c:v>
                </c:pt>
                <c:pt idx="54">
                  <c:v>99</c:v>
                </c:pt>
                <c:pt idx="55">
                  <c:v>100</c:v>
                </c:pt>
                <c:pt idx="56">
                  <c:v>101</c:v>
                </c:pt>
                <c:pt idx="57">
                  <c:v>102</c:v>
                </c:pt>
                <c:pt idx="58">
                  <c:v>103</c:v>
                </c:pt>
                <c:pt idx="59">
                  <c:v>104</c:v>
                </c:pt>
                <c:pt idx="60">
                  <c:v>105</c:v>
                </c:pt>
                <c:pt idx="61">
                  <c:v>106</c:v>
                </c:pt>
                <c:pt idx="62">
                  <c:v>107</c:v>
                </c:pt>
                <c:pt idx="63">
                  <c:v>108</c:v>
                </c:pt>
                <c:pt idx="64">
                  <c:v>109</c:v>
                </c:pt>
                <c:pt idx="65">
                  <c:v>110</c:v>
                </c:pt>
                <c:pt idx="66">
                  <c:v>111</c:v>
                </c:pt>
                <c:pt idx="67">
                  <c:v>112</c:v>
                </c:pt>
                <c:pt idx="68">
                  <c:v>111</c:v>
                </c:pt>
                <c:pt idx="69">
                  <c:v>112</c:v>
                </c:pt>
              </c:numCache>
            </c:numRef>
          </c:xVal>
          <c:yVal>
            <c:numRef>
              <c:f>valutation!$D$2:$D$71</c:f>
              <c:numCache>
                <c:formatCode>General</c:formatCode>
                <c:ptCount val="70"/>
                <c:pt idx="0">
                  <c:v>46.561340960610877</c:v>
                </c:pt>
                <c:pt idx="1">
                  <c:v>47.794259034498282</c:v>
                </c:pt>
                <c:pt idx="2">
                  <c:v>94.749072139422324</c:v>
                </c:pt>
                <c:pt idx="3">
                  <c:v>110.20135646026912</c:v>
                </c:pt>
                <c:pt idx="4">
                  <c:v>67.090248132942079</c:v>
                </c:pt>
                <c:pt idx="5">
                  <c:v>123.11546152620851</c:v>
                </c:pt>
                <c:pt idx="6">
                  <c:v>78.563866958547294</c:v>
                </c:pt>
                <c:pt idx="7">
                  <c:v>46.308857749120222</c:v>
                </c:pt>
                <c:pt idx="8">
                  <c:v>128.76382145113232</c:v>
                </c:pt>
                <c:pt idx="9">
                  <c:v>95.612590742866388</c:v>
                </c:pt>
                <c:pt idx="10">
                  <c:v>36.605115598122815</c:v>
                </c:pt>
                <c:pt idx="11">
                  <c:v>24.626796630116889</c:v>
                </c:pt>
                <c:pt idx="12">
                  <c:v>-30.04118984761061</c:v>
                </c:pt>
                <c:pt idx="13">
                  <c:v>-52.843137434647844</c:v>
                </c:pt>
                <c:pt idx="14">
                  <c:v>-116.42267989489901</c:v>
                </c:pt>
                <c:pt idx="15">
                  <c:v>-84.963517478437225</c:v>
                </c:pt>
                <c:pt idx="16">
                  <c:v>118.62149725592325</c:v>
                </c:pt>
                <c:pt idx="17">
                  <c:v>61.004017833735993</c:v>
                </c:pt>
                <c:pt idx="18">
                  <c:v>4.1390278053517324</c:v>
                </c:pt>
                <c:pt idx="19">
                  <c:v>20.629714982639072</c:v>
                </c:pt>
                <c:pt idx="20">
                  <c:v>-26.686771179993656</c:v>
                </c:pt>
                <c:pt idx="21">
                  <c:v>-23.550577107824921</c:v>
                </c:pt>
                <c:pt idx="22">
                  <c:v>-18.156315119173591</c:v>
                </c:pt>
                <c:pt idx="23">
                  <c:v>-94.906068653821478</c:v>
                </c:pt>
                <c:pt idx="24">
                  <c:v>-116.20584642491606</c:v>
                </c:pt>
                <c:pt idx="25">
                  <c:v>-145.50167073779434</c:v>
                </c:pt>
                <c:pt idx="26">
                  <c:v>-149.45704485039863</c:v>
                </c:pt>
                <c:pt idx="27">
                  <c:v>-181.65484714457057</c:v>
                </c:pt>
                <c:pt idx="28">
                  <c:v>-184.56932937667881</c:v>
                </c:pt>
                <c:pt idx="29">
                  <c:v>198.75355460943075</c:v>
                </c:pt>
                <c:pt idx="30">
                  <c:v>124.96082488490192</c:v>
                </c:pt>
                <c:pt idx="31">
                  <c:v>98.344448037163858</c:v>
                </c:pt>
                <c:pt idx="32">
                  <c:v>74.742313257756678</c:v>
                </c:pt>
                <c:pt idx="33">
                  <c:v>40.839963481050994</c:v>
                </c:pt>
                <c:pt idx="34">
                  <c:v>127.6682420821752</c:v>
                </c:pt>
                <c:pt idx="35">
                  <c:v>173.72331323573999</c:v>
                </c:pt>
                <c:pt idx="36">
                  <c:v>193.88250784960704</c:v>
                </c:pt>
                <c:pt idx="37">
                  <c:v>194.57922599974654</c:v>
                </c:pt>
                <c:pt idx="38">
                  <c:v>-36.873255589628194</c:v>
                </c:pt>
                <c:pt idx="39">
                  <c:v>9.3337192657992247</c:v>
                </c:pt>
                <c:pt idx="40">
                  <c:v>-11.435404034448041</c:v>
                </c:pt>
                <c:pt idx="41">
                  <c:v>-41.999296076444978</c:v>
                </c:pt>
                <c:pt idx="42">
                  <c:v>-121.40181434183962</c:v>
                </c:pt>
                <c:pt idx="43">
                  <c:v>-122.08750631420438</c:v>
                </c:pt>
                <c:pt idx="44">
                  <c:v>-98.576301656258394</c:v>
                </c:pt>
                <c:pt idx="45">
                  <c:v>-64.692715142205458</c:v>
                </c:pt>
                <c:pt idx="46">
                  <c:v>-197.80230127149241</c:v>
                </c:pt>
                <c:pt idx="47">
                  <c:v>-149.57632409293674</c:v>
                </c:pt>
                <c:pt idx="48">
                  <c:v>-188.75524116400078</c:v>
                </c:pt>
                <c:pt idx="49">
                  <c:v>-287.45538015338701</c:v>
                </c:pt>
                <c:pt idx="50">
                  <c:v>-214.83943519916932</c:v>
                </c:pt>
                <c:pt idx="51">
                  <c:v>-299.44354576758923</c:v>
                </c:pt>
                <c:pt idx="52">
                  <c:v>-309.30520987120394</c:v>
                </c:pt>
                <c:pt idx="53">
                  <c:v>135.16466598577313</c:v>
                </c:pt>
                <c:pt idx="54">
                  <c:v>15.9344003754818</c:v>
                </c:pt>
                <c:pt idx="55">
                  <c:v>19.347267310181387</c:v>
                </c:pt>
                <c:pt idx="56">
                  <c:v>36.328707334754213</c:v>
                </c:pt>
                <c:pt idx="57">
                  <c:v>79.758587141143849</c:v>
                </c:pt>
                <c:pt idx="58">
                  <c:v>366.99141623996923</c:v>
                </c:pt>
                <c:pt idx="59">
                  <c:v>276.24891229154565</c:v>
                </c:pt>
                <c:pt idx="60">
                  <c:v>225.12377564710599</c:v>
                </c:pt>
                <c:pt idx="61">
                  <c:v>170.07126786894082</c:v>
                </c:pt>
                <c:pt idx="62">
                  <c:v>-26.802592355696387</c:v>
                </c:pt>
                <c:pt idx="63">
                  <c:v>23.15466225464543</c:v>
                </c:pt>
                <c:pt idx="64">
                  <c:v>-6.9010639136528722</c:v>
                </c:pt>
                <c:pt idx="65">
                  <c:v>-71.643932951850758</c:v>
                </c:pt>
                <c:pt idx="66">
                  <c:v>-85.510563571503724</c:v>
                </c:pt>
                <c:pt idx="67">
                  <c:v>-78.091781109240472</c:v>
                </c:pt>
                <c:pt idx="68">
                  <c:v>-85.510563571503724</c:v>
                </c:pt>
                <c:pt idx="69">
                  <c:v>-78.091781109240472</c:v>
                </c:pt>
              </c:numCache>
            </c:numRef>
          </c:yVal>
        </c:ser>
        <c:axId val="49807744"/>
        <c:axId val="49809664"/>
      </c:scatterChart>
      <c:valAx>
        <c:axId val="49807744"/>
        <c:scaling>
          <c:orientation val="minMax"/>
          <c:max val="120"/>
          <c:min val="30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it-IT"/>
                  <a:t>Points</a:t>
                </a:r>
              </a:p>
            </c:rich>
          </c:tx>
          <c:layout/>
        </c:title>
        <c:numFmt formatCode="General" sourceLinked="1"/>
        <c:majorTickMark val="none"/>
        <c:tickLblPos val="nextTo"/>
        <c:crossAx val="49809664"/>
        <c:crosses val="autoZero"/>
        <c:crossBetween val="midCat"/>
      </c:valAx>
      <c:valAx>
        <c:axId val="49809664"/>
        <c:scaling>
          <c:orientation val="minMax"/>
        </c:scaling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it-IT"/>
                  <a:t>Watt</a:t>
                </a:r>
              </a:p>
            </c:rich>
          </c:tx>
          <c:layout/>
        </c:title>
        <c:numFmt formatCode="General" sourceLinked="1"/>
        <c:majorTickMark val="none"/>
        <c:tickLblPos val="nextTo"/>
        <c:crossAx val="49807744"/>
        <c:crosses val="autoZero"/>
        <c:crossBetween val="midCat"/>
      </c:valAx>
    </c:plotArea>
    <c:legend>
      <c:legendPos val="r"/>
      <c:layout/>
    </c:legend>
    <c:plotVisOnly val="1"/>
  </c:chart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media/image1.png>
</file>

<file path=ppt/media/image12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24.png>
</file>

<file path=ppt/media/image27.png>
</file>

<file path=ppt/media/image29.png>
</file>

<file path=ppt/media/image31.png>
</file>

<file path=ppt/media/image36.png>
</file>

<file path=ppt/media/image37.png>
</file>

<file path=ppt/media/image38.png>
</file>

<file path=ppt/media/image39.jpeg>
</file>

<file path=ppt/media/image4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C0A88-63EE-4E6F-BFBE-F82F1138E141}" type="datetimeFigureOut">
              <a:rPr lang="it-IT" smtClean="0"/>
              <a:pPr/>
              <a:t>28/09/2020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F9949-BF58-4769-947D-ED0F3E07790B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</a:t>
            </a:fld>
            <a:endParaRPr lang="it-IT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14</a:t>
            </a:fld>
            <a:endParaRPr lang="it-IT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Domande </a:t>
            </a:r>
          </a:p>
          <a:p>
            <a:pPr marL="228600" indent="-228600">
              <a:buFont typeface="+mj-lt"/>
              <a:buAutoNum type="arabicPeriod"/>
            </a:pPr>
            <a:r>
              <a:rPr lang="it-IT" dirty="0" smtClean="0"/>
              <a:t>Ho deciso</a:t>
            </a:r>
            <a:r>
              <a:rPr lang="it-IT" baseline="0" dirty="0" smtClean="0"/>
              <a:t> per la presentazione di mettere questa analisi prima delle altre perché poi per spiegarle richiamo questi concetti qui (soprattutto il rapporto di velocità tangenziale), nella tesi invece è in fondo</a:t>
            </a:r>
          </a:p>
          <a:p>
            <a:pPr marL="228600" indent="-2286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15</a:t>
            </a:fld>
            <a:endParaRPr lang="it-IT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Font typeface="+mj-lt"/>
              <a:buNone/>
            </a:pPr>
            <a:endParaRPr lang="it-IT" baseline="0" dirty="0" smtClean="0"/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Andamento Potenza:</a:t>
            </a:r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Aumenta perché è determinato da Eulero ed il termine(- u</a:t>
            </a:r>
            <a:r>
              <a:rPr lang="it-IT" baseline="-25000" dirty="0" smtClean="0"/>
              <a:t>3</a:t>
            </a:r>
            <a:r>
              <a:rPr lang="it-IT" baseline="0" dirty="0" smtClean="0"/>
              <a:t>v</a:t>
            </a:r>
            <a:r>
              <a:rPr lang="el-GR" baseline="-25000" dirty="0" smtClean="0"/>
              <a:t>θ</a:t>
            </a:r>
            <a:r>
              <a:rPr lang="it-IT" baseline="-25000" dirty="0" smtClean="0"/>
              <a:t>3 </a:t>
            </a:r>
            <a:r>
              <a:rPr lang="it-IT" baseline="0" dirty="0" smtClean="0"/>
              <a:t>) è sempre uguale dato che D</a:t>
            </a:r>
            <a:r>
              <a:rPr lang="it-IT" baseline="-25000" dirty="0" smtClean="0"/>
              <a:t>3</a:t>
            </a:r>
            <a:r>
              <a:rPr lang="it-IT" baseline="0" dirty="0" smtClean="0"/>
              <a:t> è lo stesso. Quindi se aumento solo u</a:t>
            </a:r>
            <a:r>
              <a:rPr lang="it-IT" baseline="-25000" dirty="0" smtClean="0"/>
              <a:t>2</a:t>
            </a:r>
            <a:r>
              <a:rPr lang="it-IT" baseline="0" dirty="0" smtClean="0"/>
              <a:t>v</a:t>
            </a:r>
            <a:r>
              <a:rPr lang="el-GR" baseline="-25000" dirty="0" smtClean="0"/>
              <a:t>θ</a:t>
            </a:r>
            <a:r>
              <a:rPr lang="it-IT" baseline="-25000" dirty="0" smtClean="0"/>
              <a:t>2 </a:t>
            </a:r>
            <a:r>
              <a:rPr lang="it-IT" baseline="0" dirty="0" smtClean="0"/>
              <a:t>aumento la potenza, più che altro  u</a:t>
            </a:r>
            <a:r>
              <a:rPr lang="it-IT" baseline="-25000" dirty="0" smtClean="0"/>
              <a:t>2</a:t>
            </a:r>
            <a:r>
              <a:rPr lang="it-IT" baseline="0" dirty="0" smtClean="0"/>
              <a:t> perché la velocità</a:t>
            </a:r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periferica è uguale dato che ho usato le stesse condizioni in ingresso allo statore per tutte le analisi</a:t>
            </a:r>
          </a:p>
          <a:p>
            <a:pPr marL="228600" indent="-228600">
              <a:buFont typeface="+mj-lt"/>
              <a:buNone/>
            </a:pPr>
            <a:endParaRPr lang="it-IT" baseline="0" dirty="0" smtClean="0"/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Andamento </a:t>
            </a:r>
            <a:r>
              <a:rPr lang="it-IT" baseline="0" dirty="0" err="1" smtClean="0"/>
              <a:t>Ekin_out</a:t>
            </a:r>
            <a:r>
              <a:rPr lang="it-IT" baseline="0" dirty="0" smtClean="0"/>
              <a:t>: </a:t>
            </a:r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Decresce perché D</a:t>
            </a:r>
            <a:r>
              <a:rPr lang="it-IT" baseline="-25000" dirty="0" smtClean="0"/>
              <a:t>3</a:t>
            </a:r>
            <a:r>
              <a:rPr lang="it-IT" baseline="0" dirty="0" smtClean="0"/>
              <a:t> rimane uguale e quindi rimane più o meno uguale anche v</a:t>
            </a:r>
            <a:r>
              <a:rPr lang="it-IT" baseline="-25000" dirty="0" smtClean="0"/>
              <a:t>3</a:t>
            </a:r>
            <a:r>
              <a:rPr lang="it-IT" baseline="0" dirty="0" smtClean="0"/>
              <a:t>, il percorso che fa il fluido quindi è maggiore se aumento D</a:t>
            </a:r>
            <a:r>
              <a:rPr lang="it-IT" baseline="-25000" dirty="0" smtClean="0"/>
              <a:t>2</a:t>
            </a:r>
            <a:r>
              <a:rPr lang="it-IT" baseline="0" dirty="0" smtClean="0"/>
              <a:t> e causerà una maggior perdita di pressione. La perdita</a:t>
            </a:r>
          </a:p>
          <a:p>
            <a:pPr marL="228600" indent="-228600">
              <a:buFont typeface="+mj-lt"/>
              <a:buNone/>
            </a:pPr>
            <a:r>
              <a:rPr lang="it-IT" baseline="0" dirty="0" smtClean="0"/>
              <a:t>di pressione fa abbassare la densità e alzare il titolo e quindi ho meno energia cinetica persa.</a:t>
            </a:r>
          </a:p>
          <a:p>
            <a:pPr marL="228600" indent="-228600">
              <a:buFont typeface="+mj-lt"/>
              <a:buNone/>
            </a:pPr>
            <a:endParaRPr lang="it-IT" baseline="0" dirty="0" smtClean="0"/>
          </a:p>
          <a:p>
            <a:pPr>
              <a:buFont typeface="Arial" pitchFamily="34" charset="0"/>
              <a:buNone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17</a:t>
            </a:fld>
            <a:endParaRPr lang="it-IT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Andamento E_kin_out:</a:t>
            </a:r>
          </a:p>
          <a:p>
            <a:r>
              <a:rPr lang="it-IT" dirty="0" err="1" smtClean="0"/>
              <a:t>Quà</a:t>
            </a:r>
            <a:r>
              <a:rPr lang="it-IT" baseline="0" dirty="0" smtClean="0"/>
              <a:t> ho l’effetto opposto della slide prima, ho cioè un titolo molto basso che più o meno mi ritroverò all’uscita: densità alta e quindi tanta energia cinetica persa, anche se la velocità decresce l’aumento della densità è l’effetto dominante. Anche se non è </a:t>
            </a:r>
            <a:r>
              <a:rPr lang="it-IT" baseline="0" dirty="0" err="1" smtClean="0"/>
              <a:t>graficata</a:t>
            </a:r>
            <a:r>
              <a:rPr lang="it-IT" baseline="0" dirty="0" smtClean="0"/>
              <a:t>, la velocità decrescente porta ad una potenza decrescente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18</a:t>
            </a:fld>
            <a:endParaRPr lang="it-IT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Andamento potenza:</a:t>
            </a:r>
          </a:p>
          <a:p>
            <a:r>
              <a:rPr lang="it-IT" dirty="0" smtClean="0"/>
              <a:t>Decresce perché D</a:t>
            </a:r>
            <a:r>
              <a:rPr lang="it-IT" baseline="-25000" dirty="0" smtClean="0"/>
              <a:t>2</a:t>
            </a:r>
            <a:r>
              <a:rPr lang="it-IT" dirty="0" smtClean="0"/>
              <a:t> è costante quindi più che aumento D</a:t>
            </a:r>
            <a:r>
              <a:rPr lang="it-IT" baseline="-25000" dirty="0" smtClean="0"/>
              <a:t>3</a:t>
            </a:r>
            <a:r>
              <a:rPr lang="it-IT" dirty="0" smtClean="0"/>
              <a:t> e più che il secondo termine di Eulero(che</a:t>
            </a:r>
            <a:r>
              <a:rPr lang="it-IT" baseline="0" dirty="0" smtClean="0"/>
              <a:t> ha il meno davanti)</a:t>
            </a:r>
            <a:r>
              <a:rPr lang="it-IT" dirty="0" smtClean="0"/>
              <a:t> aumenta, quindi la potenza diminuisce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20</a:t>
            </a:fld>
            <a:endParaRPr lang="it-IT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Domanda</a:t>
            </a:r>
          </a:p>
          <a:p>
            <a:pPr marL="228600" indent="-228600">
              <a:buFont typeface="+mj-lt"/>
              <a:buAutoNum type="arabicPeriod"/>
            </a:pPr>
            <a:r>
              <a:rPr lang="it-IT" dirty="0" smtClean="0"/>
              <a:t>Le</a:t>
            </a:r>
            <a:r>
              <a:rPr lang="it-IT" baseline="0" dirty="0" smtClean="0"/>
              <a:t> conclusioni rispetto a D</a:t>
            </a:r>
            <a:r>
              <a:rPr lang="it-IT" baseline="-25000" dirty="0" smtClean="0"/>
              <a:t>2 </a:t>
            </a:r>
            <a:r>
              <a:rPr lang="it-IT" baseline="0" dirty="0" smtClean="0"/>
              <a:t>nella tesi non le ho messe perché purtroppo è una cosa su cui ho fatto caso solo ora. Il motivo è giusto o no?</a:t>
            </a:r>
            <a:endParaRPr lang="it-IT" baseline="-25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22</a:t>
            </a:fld>
            <a:endParaRPr lang="it-IT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Il</a:t>
            </a:r>
            <a:r>
              <a:rPr lang="it-IT" baseline="0" dirty="0" smtClean="0"/>
              <a:t> punto finale è così importante da citare??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23</a:t>
            </a:fld>
            <a:endParaRPr lang="it-IT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Domanda</a:t>
            </a:r>
            <a:r>
              <a:rPr lang="it-IT" baseline="0" dirty="0" smtClean="0"/>
              <a:t> </a:t>
            </a:r>
          </a:p>
          <a:p>
            <a:pPr marL="228600" indent="-228600">
              <a:buFont typeface="+mj-lt"/>
              <a:buAutoNum type="arabicPeriod"/>
            </a:pPr>
            <a:r>
              <a:rPr lang="it-IT" baseline="0" dirty="0" smtClean="0"/>
              <a:t>Non cito i risultati sperimentali visto che non è proprio argomento della mia tesi, sbaglio?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24</a:t>
            </a:fld>
            <a:endParaRPr lang="it-IT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Tabella</a:t>
            </a:r>
            <a:r>
              <a:rPr lang="it-IT" baseline="0" dirty="0" smtClean="0"/>
              <a:t> solo citata nella discussione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27</a:t>
            </a:fld>
            <a:endParaRPr lang="it-I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Tabelle solo citate nella discussione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3</a:t>
            </a:fld>
            <a:endParaRPr 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None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5</a:t>
            </a:fld>
            <a:endParaRPr 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it-IT" dirty="0" smtClean="0"/>
              <a:t>Parzializzazione:</a:t>
            </a:r>
            <a:r>
              <a:rPr lang="it-IT" baseline="0" dirty="0" smtClean="0"/>
              <a:t> il fluido non entra nel rotore e quindi nel rotore il fluido non è in grado di riempire tutta la zona tra i dischi e quindi si creano delle regioni vuote, il fluido non è guidato bene e quindi ci sono perdite</a:t>
            </a:r>
          </a:p>
          <a:p>
            <a:pPr marL="228600" indent="-228600">
              <a:buFont typeface="+mj-lt"/>
              <a:buAutoNum type="arabicPeriod"/>
            </a:pPr>
            <a:r>
              <a:rPr lang="it-IT" dirty="0" smtClean="0"/>
              <a:t>Pompaggio:</a:t>
            </a:r>
            <a:r>
              <a:rPr lang="it-IT" baseline="0" dirty="0" smtClean="0"/>
              <a:t> attrito fluidodinamico all’esterno dei dischi tra i dischi stessi ed il fluido rimasto fuori dal rotore che a sua volta viene pompato all’esterno; ho dei dischi che ruotano all’interno di un fluido</a:t>
            </a:r>
          </a:p>
          <a:p>
            <a:pPr marL="228600" indent="-228600">
              <a:buFont typeface="+mj-lt"/>
              <a:buAutoNum type="arabicPeriod"/>
            </a:pPr>
            <a:r>
              <a:rPr lang="it-IT" baseline="0" dirty="0" err="1" smtClean="0"/>
              <a:t>Windage</a:t>
            </a:r>
            <a:r>
              <a:rPr lang="it-IT" baseline="0" dirty="0" smtClean="0"/>
              <a:t>/ventilazione: il fluido rimasto all’esterno viene agitato dal rotore e quindi ha un’intensa agitazione, un momento frenante che dissipa potenza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8</a:t>
            </a:fld>
            <a:endParaRPr lang="it-IT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9</a:t>
            </a:fld>
            <a:endParaRPr lang="it-IT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10</a:t>
            </a:fld>
            <a:endParaRPr lang="it-IT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 err="1" smtClean="0"/>
              <a:t>Damanda</a:t>
            </a:r>
            <a:r>
              <a:rPr lang="it-IT" dirty="0" smtClean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it-IT" dirty="0" smtClean="0"/>
              <a:t>In generale le</a:t>
            </a:r>
            <a:r>
              <a:rPr lang="it-IT" baseline="0" dirty="0" smtClean="0"/>
              <a:t> equazioni usate le cito ma non le illustro, ci sono 3 </a:t>
            </a:r>
            <a:r>
              <a:rPr lang="it-IT" baseline="0" dirty="0" err="1" smtClean="0"/>
              <a:t>slides</a:t>
            </a:r>
            <a:r>
              <a:rPr lang="it-IT" baseline="0" dirty="0" smtClean="0"/>
              <a:t> in fondo sul modello separato qualora mi dovessero fare una domanda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11</a:t>
            </a:fld>
            <a:endParaRPr lang="it-IT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12</a:t>
            </a:fld>
            <a:endParaRPr lang="it-IT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2F9949-BF58-4769-947D-ED0F3E07790B}" type="slidenum">
              <a:rPr lang="it-IT" smtClean="0"/>
              <a:pPr/>
              <a:t>13</a:t>
            </a:fld>
            <a:endParaRPr lang="it-I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4625"/>
            <a:ext cx="9144000" cy="668337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2627784" y="1692419"/>
            <a:ext cx="6198212" cy="1908032"/>
          </a:xfrm>
        </p:spPr>
        <p:txBody>
          <a:bodyPr anchor="t">
            <a:normAutofit/>
          </a:bodyPr>
          <a:lstStyle>
            <a:lvl1pPr marL="0" algn="r" defTabSz="457200" rtl="0" eaLnBrk="1" latinLnBrk="0" hangingPunct="1">
              <a:spcBef>
                <a:spcPct val="0"/>
              </a:spcBef>
              <a:buNone/>
              <a:defRPr lang="it-IT" sz="36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r>
              <a:rPr lang="it-IT" dirty="0"/>
              <a:t>Titolo Tesi Titolo Tesi Titolo Tesi Titolo Tesi Titolo Tesi Titolo Tesi 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5713664" y="3717032"/>
            <a:ext cx="3112331" cy="576064"/>
          </a:xfrm>
        </p:spPr>
        <p:txBody>
          <a:bodyPr>
            <a:normAutofit/>
          </a:bodyPr>
          <a:lstStyle>
            <a:lvl1pPr marL="0" indent="0" algn="r" defTabSz="457200" rtl="0" eaLnBrk="1" latinLnBrk="0" hangingPunct="1"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Nome Laureando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6533880" y="6387185"/>
            <a:ext cx="189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ln w="18415" cmpd="sng">
                  <a:noFill/>
                  <a:prstDash val="solid"/>
                </a:ln>
                <a:solidFill>
                  <a:srgbClr val="FFFFFF"/>
                </a:solidFill>
                <a:latin typeface=""/>
              </a:rPr>
              <a:t>01-02 July 2013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3" cstate="print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r>
              <a:rPr lang="it-IT" smtClean="0"/>
              <a:t>Sviluppo di un metodo di riduzione dati sperimentali e di un modello bifase di una turbina Tesla per fluidi organici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FF4C8B69-A755-45A1-A9E2-E69EBD7D905F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7" name="Connettore 1 6"/>
          <p:cNvCxnSpPr/>
          <p:nvPr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4625"/>
            <a:ext cx="9144000" cy="668337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2627784" y="1692419"/>
            <a:ext cx="6198212" cy="1908032"/>
          </a:xfrm>
        </p:spPr>
        <p:txBody>
          <a:bodyPr anchor="t">
            <a:normAutofit/>
          </a:bodyPr>
          <a:lstStyle>
            <a:lvl1pPr marL="0" algn="r" defTabSz="457200" rtl="0" eaLnBrk="1" latinLnBrk="0" hangingPunct="1">
              <a:spcBef>
                <a:spcPct val="0"/>
              </a:spcBef>
              <a:buNone/>
              <a:defRPr lang="it-IT" sz="36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r>
              <a:rPr lang="it-IT" dirty="0"/>
              <a:t>Titolo Tesi Titolo Tesi Titolo Tesi Titolo Tesi Titolo Tesi Titolo Tesi 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5713664" y="3717032"/>
            <a:ext cx="3112331" cy="576064"/>
          </a:xfrm>
        </p:spPr>
        <p:txBody>
          <a:bodyPr>
            <a:normAutofit/>
          </a:bodyPr>
          <a:lstStyle>
            <a:lvl1pPr marL="0" indent="0" algn="r" defTabSz="457200" rtl="0" eaLnBrk="1" latinLnBrk="0" hangingPunct="1"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Nome Laureando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6533880" y="6387185"/>
            <a:ext cx="189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ln w="18415" cmpd="sng">
                  <a:noFill/>
                  <a:prstDash val="solid"/>
                </a:ln>
                <a:solidFill>
                  <a:srgbClr val="FFFFFF"/>
                </a:solidFill>
                <a:latin typeface=""/>
              </a:rPr>
              <a:t>01-02 July 2013</a:t>
            </a: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3" cstate="print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r>
              <a:rPr lang="it-IT" smtClean="0"/>
              <a:t>Sviluppo di un metodo di riduzione dati sperimentali e di un modello bifase di una turbina Tesla per fluidi organici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FF4C8B69-A755-45A1-A9E2-E69EBD7D905F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7" name="Connettore 1 6"/>
          <p:cNvCxnSpPr/>
          <p:nvPr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salomon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smtClean="0"/>
              <a:t>Sviluppo di un metodo di riduzione dati sperimentali e di un modello bifase di una turbina Tesla per fluidi organici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8B69-A755-45A1-A9E2-E69EBD7D905F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header.png"/>
          <p:cNvPicPr>
            <a:picLocks noChangeAspect="1"/>
          </p:cNvPicPr>
          <p:nvPr/>
        </p:nvPicPr>
        <p:blipFill rotWithShape="1">
          <a:blip r:embed="rId5" cstate="print"/>
          <a:srcRect l="252" r="145"/>
          <a:stretch/>
        </p:blipFill>
        <p:spPr>
          <a:xfrm>
            <a:off x="-1" y="-1"/>
            <a:ext cx="9144001" cy="79751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salomon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smtClean="0"/>
              <a:t>Sviluppo di un metodo di riduzione dati sperimentali e di un modello bifase di una turbina Tesla per fluidi organici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8B69-A755-45A1-A9E2-E69EBD7D905F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header.png"/>
          <p:cNvPicPr>
            <a:picLocks noChangeAspect="1"/>
          </p:cNvPicPr>
          <p:nvPr/>
        </p:nvPicPr>
        <p:blipFill rotWithShape="1">
          <a:blip r:embed="rId5" cstate="print"/>
          <a:srcRect l="252" r="145"/>
          <a:stretch/>
        </p:blipFill>
        <p:spPr>
          <a:xfrm>
            <a:off x="-1" y="-1"/>
            <a:ext cx="9144001" cy="79751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4" Type="http://schemas.openxmlformats.org/officeDocument/2006/relationships/package" Target="../embeddings/Documento_di_Microsoft_Office_Word6.doc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package" Target="../embeddings/Documento_di_Microsoft_Office_Word8.docx"/><Relationship Id="rId4" Type="http://schemas.openxmlformats.org/officeDocument/2006/relationships/package" Target="../embeddings/Documento_di_Microsoft_Office_Word7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png"/><Relationship Id="rId4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Office_Excel9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package" Target="../embeddings/Documento_di_Microsoft_Office_Word11.docx"/><Relationship Id="rId4" Type="http://schemas.openxmlformats.org/officeDocument/2006/relationships/package" Target="../embeddings/Foglio_di_lavoro_di_Microsoft_Office_Excel10.xls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Documento_di_Microsoft_Office_Word1.docx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Office_Excel2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package" Target="../embeddings/Foglio_di_lavoro_di_Microsoft_Office_Excel3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package" Target="../embeddings/Foglio_di_lavoro_di_Microsoft_Office_Excel5.xlsx"/><Relationship Id="rId4" Type="http://schemas.openxmlformats.org/officeDocument/2006/relationships/package" Target="../embeddings/Foglio_di_lavoro_di_Microsoft_Office_Excel4.xls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331640" y="1692419"/>
            <a:ext cx="7494356" cy="1908032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latin typeface="Arial Rounded MT Bold" pitchFamily="34" charset="0"/>
              </a:rPr>
              <a:t>“Sviluppo di un metodo di riduzione dati sperimentali e di un modello bifase di una turbina Tesla per fluidi organici”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 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364088" y="4077072"/>
            <a:ext cx="3472371" cy="576064"/>
          </a:xfrm>
        </p:spPr>
        <p:txBody>
          <a:bodyPr>
            <a:normAutofit/>
          </a:bodyPr>
          <a:lstStyle/>
          <a:p>
            <a:r>
              <a:rPr lang="it-IT" dirty="0" smtClean="0"/>
              <a:t>Candidato: Giovanni Sarti </a:t>
            </a:r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179512" y="4005064"/>
            <a:ext cx="3888432" cy="1152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257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Relatori: Prof. Daniele Fiaschi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it-IT" sz="2000" b="1" dirty="0" smtClean="0">
                <a:solidFill>
                  <a:srgbClr val="003257"/>
                </a:solidFill>
                <a:latin typeface="Arial" pitchFamily="34" charset="0"/>
                <a:cs typeface="Arial" pitchFamily="34" charset="0"/>
              </a:rPr>
              <a:t>  Ing. Lorenzo </a:t>
            </a:r>
            <a:r>
              <a:rPr lang="it-IT" sz="2000" b="1" dirty="0" err="1" smtClean="0">
                <a:solidFill>
                  <a:srgbClr val="003257"/>
                </a:solidFill>
                <a:latin typeface="Arial" pitchFamily="34" charset="0"/>
                <a:cs typeface="Arial" pitchFamily="34" charset="0"/>
              </a:rPr>
              <a:t>Talluri</a:t>
            </a:r>
            <a:endParaRPr kumimoji="0" lang="it-IT" sz="2000" b="1" i="0" u="none" strike="noStrike" kern="1200" cap="none" spc="0" normalizeH="0" baseline="0" noProof="0" dirty="0" smtClean="0">
              <a:ln>
                <a:noFill/>
              </a:ln>
              <a:solidFill>
                <a:srgbClr val="003257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it-IT" sz="2000" b="1" i="0" u="none" strike="noStrike" kern="1200" cap="none" spc="0" normalizeH="0" baseline="0" noProof="0" dirty="0">
              <a:ln>
                <a:noFill/>
              </a:ln>
              <a:solidFill>
                <a:srgbClr val="003257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467544" y="5805264"/>
            <a:ext cx="3816424" cy="1052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257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Corso di </a:t>
            </a:r>
            <a:r>
              <a:rPr kumimoji="0" lang="it-IT" b="1" i="0" u="none" strike="noStrike" kern="1200" cap="none" spc="0" normalizeH="0" noProof="0" dirty="0" smtClean="0">
                <a:ln>
                  <a:noFill/>
                </a:ln>
                <a:solidFill>
                  <a:srgbClr val="003257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Laurea Magistrale in Ingegneria Energetica </a:t>
            </a:r>
            <a:endParaRPr kumimoji="0" lang="it-IT" b="1" i="0" u="none" strike="noStrike" kern="1200" cap="none" spc="0" normalizeH="0" baseline="0" noProof="0" dirty="0">
              <a:ln>
                <a:noFill/>
              </a:ln>
              <a:solidFill>
                <a:srgbClr val="003257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Sottotitolo 2"/>
          <p:cNvSpPr txBox="1">
            <a:spLocks/>
          </p:cNvSpPr>
          <p:nvPr/>
        </p:nvSpPr>
        <p:spPr>
          <a:xfrm>
            <a:off x="5076056" y="6165304"/>
            <a:ext cx="3472371" cy="57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it-IT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257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Anno Accademico: 2019/20</a:t>
            </a:r>
            <a:endParaRPr kumimoji="0" lang="it-IT" b="1" i="0" u="none" strike="noStrike" kern="1200" cap="none" spc="0" normalizeH="0" baseline="0" noProof="0" dirty="0">
              <a:ln>
                <a:noFill/>
              </a:ln>
              <a:solidFill>
                <a:srgbClr val="003257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10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Modello bifasico 2 D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nuovo prototipo sarà usato anche per un’applicazione bifase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Applicazione: sostituzione della valvola di laminazione in un ciclo frigorifero o pompa di calore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Aumento dell’efficienza energetica dell’intero ciclo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Riduzione del lavoro richiesto al compressore 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secondo obbiettivo di questo lavoro è quindi </a:t>
            </a:r>
            <a:r>
              <a:rPr lang="it-IT" sz="2400" b="1" i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 costruzione di un modello 2D per flussi bifase in una turbina </a:t>
            </a:r>
            <a:r>
              <a:rPr lang="it-IT" sz="2400" b="1" i="1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Tesla</a:t>
            </a:r>
            <a:endParaRPr lang="it-IT" sz="2400" b="1" i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Sviluppato in EES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Diviso in 3 sezioni principali: </a:t>
            </a:r>
          </a:p>
          <a:p>
            <a:pPr lvl="3" algn="just"/>
            <a:r>
              <a:rPr lang="it-IT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Statore </a:t>
            </a:r>
          </a:p>
          <a:p>
            <a:pPr lvl="3" algn="just"/>
            <a:r>
              <a:rPr lang="it-IT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Interstizio statore-rotore</a:t>
            </a:r>
          </a:p>
          <a:p>
            <a:pPr lvl="3" algn="just"/>
            <a:r>
              <a:rPr lang="it-IT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Rotore</a:t>
            </a:r>
            <a:endParaRPr lang="it-IT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11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Statore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Ipotesi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Trasformazione isoentalpica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Modello bifase separato: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≠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Condizioni stazionarie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Struttura: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Utilizzo di un profilo NACA 2412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profilo viene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discretizzato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sezioni a cui sono applicate le equazioni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gradiente di pressione dovuto alla frizione è calcolato con la correlazione di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Chilsom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Equazione del momento fatta lungo la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camber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line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L’ipotesi di trasformazione isoentalpica permette di trovare ogni altro parametro termodinamico delle sezioni</a:t>
            </a:r>
          </a:p>
          <a:p>
            <a:pPr lvl="1" algn="just">
              <a:buNone/>
            </a:pPr>
            <a:endParaRPr lang="it-IT" sz="2000" dirty="0" smtClean="0">
              <a:solidFill>
                <a:schemeClr val="tx1"/>
              </a:solidFill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</a:endParaRPr>
          </a:p>
          <a:p>
            <a:pPr algn="just"/>
            <a:endParaRPr lang="it-IT" sz="2400" dirty="0" smtClean="0">
              <a:solidFill>
                <a:schemeClr val="tx1"/>
              </a:solidFill>
            </a:endParaRPr>
          </a:p>
          <a:p>
            <a:endParaRPr lang="it-IT" dirty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48130" name="Object 2"/>
          <p:cNvGraphicFramePr>
            <a:graphicFrameLocks noChangeAspect="1"/>
          </p:cNvGraphicFramePr>
          <p:nvPr/>
        </p:nvGraphicFramePr>
        <p:xfrm>
          <a:off x="1403648" y="4869160"/>
          <a:ext cx="6727118" cy="432048"/>
        </p:xfrm>
        <a:graphic>
          <a:graphicData uri="http://schemas.openxmlformats.org/presentationml/2006/ole">
            <p:oleObj spid="_x0000_s48130" name="Documento" r:id="rId4" imgW="6154895" imgH="396014" progId="Word.Documen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12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Interstizio Statore-Rotore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Ipotesi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Trasformazione trattata come una valvola isoentalpica: h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01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ed h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 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si conservano, quindi anche v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Nessun cambiamento di fase durante la trasformazione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Condizioni stazionarie 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Allargamento</a:t>
            </a:r>
          </a:p>
          <a:p>
            <a:pPr algn="just"/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Contrazione</a:t>
            </a:r>
          </a:p>
          <a:p>
            <a:pPr algn="just"/>
            <a:endParaRPr lang="it-IT" dirty="0" smtClean="0"/>
          </a:p>
          <a:p>
            <a:endParaRPr lang="it-IT" dirty="0" smtClean="0"/>
          </a:p>
        </p:txBody>
      </p:sp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6625" name="Picture 1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18654" y="3518272"/>
            <a:ext cx="2889250" cy="558800"/>
          </a:xfrm>
          <a:prstGeom prst="rect">
            <a:avLst/>
          </a:prstGeom>
          <a:noFill/>
        </p:spPr>
      </p:pic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19088" y="5223098"/>
            <a:ext cx="2844800" cy="438150"/>
          </a:xfrm>
          <a:prstGeom prst="rect">
            <a:avLst/>
          </a:prstGeom>
          <a:noFill/>
        </p:spPr>
      </p:pic>
      <p:pic>
        <p:nvPicPr>
          <p:cNvPr id="10" name="Immagine 9"/>
          <p:cNvPicPr/>
          <p:nvPr/>
        </p:nvPicPr>
        <p:blipFill>
          <a:blip r:embed="rId5" cstate="print"/>
          <a:srcRect b="53574"/>
          <a:stretch>
            <a:fillRect/>
          </a:stretch>
        </p:blipFill>
        <p:spPr bwMode="auto">
          <a:xfrm>
            <a:off x="4499992" y="2780928"/>
            <a:ext cx="4176464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Immagine 10"/>
          <p:cNvPicPr/>
          <p:nvPr/>
        </p:nvPicPr>
        <p:blipFill>
          <a:blip r:embed="rId6" cstate="print"/>
          <a:srcRect b="53665"/>
          <a:stretch>
            <a:fillRect/>
          </a:stretch>
        </p:blipFill>
        <p:spPr bwMode="auto">
          <a:xfrm>
            <a:off x="3927138" y="4653136"/>
            <a:ext cx="5216862" cy="13681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13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Rotore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Ipotesi: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Modello bifase separato: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≠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</a:t>
            </a:r>
            <a:endParaRPr lang="it-IT" sz="2000" baseline="-2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Condizioni stazionarie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Fluido 2D in coordinate cilindriche (r-</a:t>
            </a:r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θ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Forze viscose trattate come forze agenti sul fluido ad ogni posizione r-</a:t>
            </a:r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θ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Fluido a simmetria radiale:</a:t>
            </a:r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∂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∂θ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=0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Gradiente di pressione tangenziale trascurabile rispetto alle forze viscose tangenziali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Conservazione della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rotalpia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endParaRPr lang="it-IT" sz="24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endParaRPr lang="it-IT" dirty="0"/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7652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1" name="Immagine 10"/>
          <p:cNvPicPr/>
          <p:nvPr/>
        </p:nvPicPr>
        <p:blipFill>
          <a:blip r:embed="rId3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="" xmlns:wpc="http://schemas.microsoft.com/office/word/2010/wordprocessingCanvas" xmlns:cx="http://schemas.microsoft.com/office/drawing/2014/chartex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16se="http://schemas.microsoft.com/office/word/2015/wordml/symex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wne="http://schemas.microsoft.com/office/word/2006/wordml" xmlns:wp="http://schemas.openxmlformats.org/drawingml/2006/wordprocessingDrawing" xmlns:m="http://schemas.openxmlformats.org/officeDocument/2006/math" xmlns:ve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6228184" y="4040186"/>
            <a:ext cx="1933575" cy="2197126"/>
          </a:xfrm>
          <a:prstGeom prst="rect">
            <a:avLst/>
          </a:prstGeom>
        </p:spPr>
      </p:pic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352928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Rotore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Struttura 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Discretizzazione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sezioni radiali: A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=2</a:t>
            </a:r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π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Utilizzo delle equazioni di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Navier-Stokes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nelle 2 direzioni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circonferenziali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gradiente di pressione dovuto alla frizione è calcolato con la correlazione di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Chilsom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 conservazione della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rotalpia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permette di calcolare tutti gli altri parametri termodinamici</a:t>
            </a: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endParaRPr lang="it-IT" sz="2400" dirty="0"/>
          </a:p>
        </p:txBody>
      </p:sp>
      <p:graphicFrame>
        <p:nvGraphicFramePr>
          <p:cNvPr id="50178" name="Object 2"/>
          <p:cNvGraphicFramePr>
            <a:graphicFrameLocks noChangeAspect="1"/>
          </p:cNvGraphicFramePr>
          <p:nvPr/>
        </p:nvGraphicFramePr>
        <p:xfrm>
          <a:off x="1384284" y="3284984"/>
          <a:ext cx="7724220" cy="504056"/>
        </p:xfrm>
        <a:graphic>
          <a:graphicData uri="http://schemas.openxmlformats.org/presentationml/2006/ole">
            <p:oleObj spid="_x0000_s50178" name="Documento" r:id="rId4" imgW="6154895" imgH="401774" progId="Word.Document.12">
              <p:embed/>
            </p:oleObj>
          </a:graphicData>
        </a:graphic>
      </p:graphicFrame>
      <p:graphicFrame>
        <p:nvGraphicFramePr>
          <p:cNvPr id="50179" name="Object 3"/>
          <p:cNvGraphicFramePr>
            <a:graphicFrameLocks noChangeAspect="1"/>
          </p:cNvGraphicFramePr>
          <p:nvPr/>
        </p:nvGraphicFramePr>
        <p:xfrm>
          <a:off x="994427" y="4077072"/>
          <a:ext cx="8042069" cy="504056"/>
        </p:xfrm>
        <a:graphic>
          <a:graphicData uri="http://schemas.openxmlformats.org/presentationml/2006/ole">
            <p:oleObj spid="_x0000_s50179" name="Documento" r:id="rId5" imgW="6154895" imgH="385934" progId="Word.Documen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15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776" cy="418058"/>
          </a:xfrm>
        </p:spPr>
        <p:txBody>
          <a:bodyPr/>
          <a:lstStyle/>
          <a:p>
            <a:r>
              <a:rPr lang="el-GR" b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σ</a:t>
            </a:r>
            <a:r>
              <a:rPr lang="it-IT" b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 Rounded MT Bold" pitchFamily="34" charset="0"/>
                <a:cs typeface="Arial" pitchFamily="34" charset="0"/>
              </a:rPr>
              <a:t> &amp; CF</a:t>
            </a:r>
            <a:endParaRPr lang="it-IT" b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 Rounded MT Bold" pitchFamily="34" charset="0"/>
            </a:endParaRPr>
          </a:p>
        </p:txBody>
      </p:sp>
      <p:pic>
        <p:nvPicPr>
          <p:cNvPr id="6" name="Immagin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08" y="908720"/>
            <a:ext cx="4283968" cy="2448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magine 6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16016" y="908720"/>
            <a:ext cx="3960440" cy="2496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251520" y="3501008"/>
            <a:ext cx="8713093" cy="2880742"/>
          </a:xfrm>
        </p:spPr>
        <p:txBody>
          <a:bodyPr>
            <a:normAutofit/>
          </a:bodyPr>
          <a:lstStyle/>
          <a:p>
            <a:pPr algn="just"/>
            <a:r>
              <a:rPr lang="el-G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σ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=v</a:t>
            </a:r>
            <a:r>
              <a:rPr lang="el-GR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θ</a:t>
            </a:r>
            <a:r>
              <a:rPr lang="it-IT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/u</a:t>
            </a:r>
            <a:r>
              <a:rPr lang="it-IT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 </a:t>
            </a:r>
          </a:p>
          <a:p>
            <a:pPr lvl="1" algn="just"/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σ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&lt;&lt;1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 w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t2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 negativa, turbina si comporta come compressore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el-G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σ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&gt;1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velocità decresce drasticamente, lavoro dissipato in calore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Massimo del rendimento raggiunto in prossimità di 0,8</a:t>
            </a:r>
          </a:p>
          <a:p>
            <a:pPr algn="just"/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CF=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P/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Vol</a:t>
            </a:r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Parametro importante perché valuta l’ingombro agli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rpm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desiderati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rpm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campo bifase molto minore di quelli in campo monofase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16</a:t>
            </a:fld>
            <a:endParaRPr lang="it-IT" dirty="0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Si è fatta un’analisi per dare un primo design considerando i principali parametri geometrici 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È stata condotta mantenendo costanti i seguenti parametri termodinamici: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m=0,1 kg/s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00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=24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kPa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x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00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=0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rpm=3000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Fluido considerato: R404A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È quello attualmente presente nel banco prova di Firenze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 tipi di analisi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 singolo parametro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Combinata: per mettere in risalto la mutua influenza tra parametri</a:t>
            </a:r>
          </a:p>
          <a:p>
            <a:pPr lvl="2"/>
            <a:endParaRPr lang="it-IT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424936" cy="196131"/>
          </a:xfrm>
        </p:spPr>
        <p:txBody>
          <a:bodyPr/>
          <a:lstStyle/>
          <a:p>
            <a:r>
              <a:rPr lang="it-IT" smtClean="0"/>
              <a:t>Sviluppo di un metodo di riduzione dati sperimentali e di un modello bifase di una turbina Tesla per fluidi organici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17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singolo parametro:D</a:t>
            </a:r>
            <a:r>
              <a:rPr lang="it-IT" baseline="-25000" dirty="0" smtClean="0">
                <a:latin typeface="Arial Rounded MT Bold" pitchFamily="34" charset="0"/>
              </a:rPr>
              <a:t>2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07504" y="4725144"/>
            <a:ext cx="8857109" cy="1656606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Efficienza presenta un massimo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Combinazione favorevole di v</a:t>
            </a:r>
            <a:r>
              <a:rPr lang="el-GR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θ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ed u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Potenza cresce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monotonicamente</a:t>
            </a:r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Aumenta il primo termine di Eulero </a:t>
            </a:r>
          </a:p>
          <a:p>
            <a:endParaRPr lang="it-IT" sz="2400" dirty="0">
              <a:solidFill>
                <a:schemeClr val="tx1"/>
              </a:solidFill>
            </a:endParaRPr>
          </a:p>
        </p:txBody>
      </p:sp>
      <p:pic>
        <p:nvPicPr>
          <p:cNvPr id="7" name="Immagin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8024" y="1484784"/>
            <a:ext cx="4355976" cy="3127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897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9512" y="1484784"/>
            <a:ext cx="4636143" cy="3240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18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singolo parametro: </a:t>
            </a:r>
            <a:r>
              <a:rPr lang="it-IT" dirty="0" err="1" smtClean="0">
                <a:latin typeface="Arial Rounded MT Bold" pitchFamily="34" charset="0"/>
              </a:rPr>
              <a:t>H</a:t>
            </a:r>
            <a:r>
              <a:rPr lang="it-IT" baseline="-25000" dirty="0" err="1" smtClean="0">
                <a:latin typeface="Arial Rounded MT Bold" pitchFamily="34" charset="0"/>
              </a:rPr>
              <a:t>s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5012754"/>
            <a:ext cx="8785101" cy="1584598"/>
          </a:xfrm>
        </p:spPr>
        <p:txBody>
          <a:bodyPr>
            <a:normAutofit fontScale="925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Forte riduzione di </a:t>
            </a:r>
            <a:r>
              <a:rPr lang="el-G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η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 bassi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1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Influenza direttamente </a:t>
            </a:r>
            <a:r>
              <a:rPr lang="el-GR" sz="21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η</a:t>
            </a:r>
            <a:r>
              <a:rPr lang="it-IT" sz="21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Tesla</a:t>
            </a:r>
            <a:r>
              <a:rPr lang="it-IT" sz="21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1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che presenta quindi un massimo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L’aumento di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riduce il titolo</a:t>
            </a:r>
          </a:p>
          <a:p>
            <a:pPr lvl="1" algn="just"/>
            <a:r>
              <a:rPr lang="it-IT" sz="21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Velocità decresce più lentamente quando il titolo è prossimo allo zero</a:t>
            </a:r>
          </a:p>
        </p:txBody>
      </p:sp>
      <p:pic>
        <p:nvPicPr>
          <p:cNvPr id="8" name="Immagine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32040" y="836712"/>
            <a:ext cx="4032448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Immagine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32040" y="3140968"/>
            <a:ext cx="3960120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849" name="Picture 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79512" y="1520159"/>
            <a:ext cx="4248472" cy="2988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19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singolo parametro: b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4581128"/>
            <a:ext cx="8785101" cy="1872208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it-IT" sz="26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Influenza bassa</a:t>
            </a:r>
          </a:p>
          <a:p>
            <a:pPr lvl="1" algn="just"/>
            <a:r>
              <a:rPr lang="it-IT" sz="2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Efficienza </a:t>
            </a:r>
            <a:r>
              <a:rPr lang="it-IT" sz="22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pressochè</a:t>
            </a:r>
            <a:r>
              <a:rPr lang="it-IT" sz="2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costante</a:t>
            </a:r>
          </a:p>
          <a:p>
            <a:pPr lvl="1" algn="just"/>
            <a:r>
              <a:rPr lang="it-IT" sz="2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Potenza che varia di appena 5 W</a:t>
            </a:r>
          </a:p>
          <a:p>
            <a:pPr algn="just"/>
            <a:r>
              <a:rPr lang="it-IT" sz="26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it-IT" sz="26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Loss</a:t>
            </a:r>
            <a:r>
              <a:rPr lang="it-IT" sz="26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decresce fino a che b&lt;</a:t>
            </a:r>
            <a:r>
              <a:rPr lang="it-IT" sz="26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6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it-IT" sz="2600" baseline="-2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2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Assenza di perdite di contrazione dopo quel punto</a:t>
            </a:r>
          </a:p>
          <a:p>
            <a:pPr lvl="1" algn="just">
              <a:buNone/>
            </a:pPr>
            <a:endParaRPr lang="it-IT" sz="2000" dirty="0">
              <a:solidFill>
                <a:schemeClr val="tx1"/>
              </a:solidFill>
            </a:endParaRPr>
          </a:p>
        </p:txBody>
      </p:sp>
      <p:pic>
        <p:nvPicPr>
          <p:cNvPr id="7" name="Immagine 6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88024" y="1340768"/>
            <a:ext cx="4248472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80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016" y="1364795"/>
            <a:ext cx="4499992" cy="3139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Introduzione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6409382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Questo lavoro appartiene alla ricerca sui sistemi energetici a piccola taglia che sta crescendo negli ultimi anni</a:t>
            </a:r>
          </a:p>
          <a:p>
            <a:pPr algn="just"/>
            <a:r>
              <a:rPr lang="en-US" sz="24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 piccoli espansori devono offrire una buona combinazione di: </a:t>
            </a:r>
          </a:p>
          <a:p>
            <a:pPr lvl="1" algn="just"/>
            <a:r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Bassi costi, efficienza ed affidabilità</a:t>
            </a:r>
          </a:p>
          <a:p>
            <a:pPr algn="just"/>
            <a:r>
              <a:rPr lang="en-US" sz="24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 turbina Tesla ha una struttura semplice che potrebbe risolvere il problema</a:t>
            </a:r>
          </a:p>
          <a:p>
            <a:pPr algn="just"/>
            <a:r>
              <a:rPr lang="en-US" sz="24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Gli obbiettivi principali di questo lavoro sono:</a:t>
            </a:r>
          </a:p>
          <a:p>
            <a:pPr lvl="1" algn="just"/>
            <a:r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Sviluppo in Matlab di un metodo di riduzione di dati sperimentali</a:t>
            </a:r>
          </a:p>
          <a:p>
            <a:pPr lvl="1" algn="just"/>
            <a:r>
              <a:rPr lang="en-US" sz="2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Sviluppo in EES di un modello numerico 2D di una turbina Tesla per applicazioni bifase</a:t>
            </a:r>
          </a:p>
          <a:p>
            <a:endParaRPr lang="it-IT" smtClean="0">
              <a:latin typeface="Arial" pitchFamily="34" charset="0"/>
              <a:cs typeface="Arial" pitchFamily="34" charset="0"/>
            </a:endParaRPr>
          </a:p>
          <a:p>
            <a:endParaRPr lang="it-IT" dirty="0"/>
          </a:p>
        </p:txBody>
      </p:sp>
      <p:sp>
        <p:nvSpPr>
          <p:cNvPr id="4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928992" cy="196131"/>
          </a:xfrm>
        </p:spPr>
        <p:txBody>
          <a:bodyPr/>
          <a:lstStyle/>
          <a:p>
            <a:pPr>
              <a:defRPr/>
            </a:pPr>
            <a:r>
              <a:rPr lang="it-IT" dirty="0" smtClean="0">
                <a:latin typeface="Arial Rounded MT Bold" pitchFamily="34" charset="0"/>
              </a:rPr>
              <a:t>Sviluppo di un metodo di riduzione dati sperimentali e di un modello bifase di una turbina </a:t>
            </a:r>
            <a:r>
              <a:rPr lang="it-IT" dirty="0" err="1" smtClean="0">
                <a:latin typeface="Arial Rounded MT Bold" pitchFamily="34" charset="0"/>
              </a:rPr>
              <a:t>Tesla</a:t>
            </a:r>
            <a:r>
              <a:rPr lang="it-IT" dirty="0" smtClean="0">
                <a:latin typeface="Arial Rounded MT Bold" pitchFamily="34" charset="0"/>
              </a:rPr>
              <a:t> per fluidi organici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</a:t>
            </a:fld>
            <a:endParaRPr lang="it-IT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136904" cy="196131"/>
          </a:xfrm>
        </p:spPr>
        <p:txBody>
          <a:bodyPr/>
          <a:lstStyle/>
          <a:p>
            <a:r>
              <a:rPr lang="it-IT" dirty="0" smtClean="0"/>
              <a:t>Sviluppo di un metodo di riduzione dati sperimentali e di un modello bifase di una turbina </a:t>
            </a:r>
            <a:r>
              <a:rPr lang="it-IT" dirty="0" err="1" smtClean="0"/>
              <a:t>Tesla</a:t>
            </a:r>
            <a:r>
              <a:rPr lang="it-IT" dirty="0" smtClean="0"/>
              <a:t> per fluidi organici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20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singolo parametro: D</a:t>
            </a:r>
            <a:r>
              <a:rPr lang="it-IT" baseline="-25000" dirty="0" smtClean="0">
                <a:latin typeface="Arial Rounded MT Bold" pitchFamily="34" charset="0"/>
              </a:rPr>
              <a:t>3</a:t>
            </a:r>
            <a:r>
              <a:rPr lang="it-IT" dirty="0" smtClean="0">
                <a:latin typeface="Arial Rounded MT Bold" pitchFamily="34" charset="0"/>
              </a:rPr>
              <a:t>/D</a:t>
            </a:r>
            <a:r>
              <a:rPr lang="it-IT" baseline="-25000" dirty="0" smtClean="0">
                <a:latin typeface="Arial Rounded MT Bold" pitchFamily="34" charset="0"/>
              </a:rPr>
              <a:t>2</a:t>
            </a:r>
            <a:endParaRPr lang="it-IT" baseline="-25000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4581128"/>
            <a:ext cx="8785101" cy="1800622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Presenza di un massimo nell’efficienza totale a statica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 corrispondenza del minimo di energia cinetica in uscita persa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Potenza decrescente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Aumenta il secondo termine di Eulero</a:t>
            </a:r>
          </a:p>
          <a:p>
            <a:pPr>
              <a:buNone/>
            </a:pPr>
            <a:endParaRPr lang="it-IT" dirty="0" smtClean="0">
              <a:solidFill>
                <a:schemeClr val="tx1"/>
              </a:solidFill>
            </a:endParaRPr>
          </a:p>
          <a:p>
            <a:endParaRPr lang="it-IT" sz="2400" dirty="0">
              <a:solidFill>
                <a:schemeClr val="tx1"/>
              </a:solidFill>
            </a:endParaRPr>
          </a:p>
        </p:txBody>
      </p:sp>
      <p:pic>
        <p:nvPicPr>
          <p:cNvPr id="7" name="Immagin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8024" y="1268760"/>
            <a:ext cx="4248472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008" y="1309739"/>
            <a:ext cx="4572000" cy="31993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21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combinata 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07504" y="5013176"/>
            <a:ext cx="8785225" cy="1441252"/>
          </a:xfrm>
        </p:spPr>
        <p:txBody>
          <a:bodyPr>
            <a:normAutofit lnSpcReduction="100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Andamenti al variare di D</a:t>
            </a:r>
            <a:r>
              <a:rPr lang="it-IT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/D</a:t>
            </a:r>
            <a:r>
              <a:rPr lang="it-IT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più ravvicinati quando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è basso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Le performance del rotore hanno un’influenza sempre più minore  all’aumentare di v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magin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340768"/>
            <a:ext cx="4572000" cy="3096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magin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1340768"/>
            <a:ext cx="4320480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280920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22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Analisi combinata 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4365104"/>
            <a:ext cx="8785101" cy="2016646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Dipendenza da b più accentuata per alti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it-IT" sz="2400" baseline="-2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Nell’efficienza a bassi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le curve sono meno inclinate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Dipendenza da D</a:t>
            </a:r>
            <a:r>
              <a:rPr lang="it-IT" sz="24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più accentuata a bassi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it-IT" sz="2400" baseline="-2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Ad alte velocità regione in cui si ha uno sfavorevole rapporto di velocità tangenziale</a:t>
            </a:r>
          </a:p>
          <a:p>
            <a:endParaRPr lang="it-IT" sz="2400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008" y="1340768"/>
            <a:ext cx="4572000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magine 6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60032" y="1340768"/>
            <a:ext cx="4104456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23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Geometria finale 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Statore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ugelli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=4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=0,6 mm</a:t>
            </a: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Rotore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canali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=10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b=0,6 mm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=0,18 m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/D</a:t>
            </a:r>
            <a:r>
              <a:rPr lang="it-IT" sz="2000" baseline="-25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=0,15</a:t>
            </a:r>
          </a:p>
          <a:p>
            <a:pPr lvl="1" algn="just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>
              <a:buNone/>
            </a:pPr>
            <a:endParaRPr lang="it-IT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24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Conclusioni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metodo di riduzione dati dà risultati soddisfacenti in termini di bilancio energetico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Può evitare di incappare in errori grossolani che si potrebbero fare considerando i valor medi</a:t>
            </a:r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modello 2D in campo bifase è innovativo e non presente in letteratura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discretizzazione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dello statore in particolare è un approccio nuovo rispetto ai modelli sulla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Tesla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attualmente presenti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 risultati mostrano come lo statore abbia un ruolo cruciale: più la velocità d’uscita è alta, meno influenza hanno le prestazioni del rotore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L’ottimizzazione del rapporto di velocità tangenziale è raggiunta a 0,8</a:t>
            </a:r>
          </a:p>
          <a:p>
            <a:endParaRPr lang="it-IT" sz="24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640960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25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Sviluppi futuri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Testare il prototipo in un campo più esteso di portate e rapporti d’espansione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Applicare il metodo di riduzione dati ai test sulla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Tesla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e fare un confronto coi risultati dei modelli numerici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Miglioramento della flessibilità del modello bifase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 particolare per quanto riguarda la possibilità di usare più profili dell’ugello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Possibili analisi future col modello bifase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 variare di più parametri termodinamici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 variare del fluido di lavoro</a:t>
            </a:r>
          </a:p>
          <a:p>
            <a:endParaRPr lang="it-IT" dirty="0" smtClean="0">
              <a:solidFill>
                <a:schemeClr val="tx1"/>
              </a:solidFill>
            </a:endParaRPr>
          </a:p>
          <a:p>
            <a:pPr lvl="1"/>
            <a:endParaRPr lang="it-IT" sz="2400" dirty="0" smtClean="0">
              <a:solidFill>
                <a:schemeClr val="tx1"/>
              </a:solidFill>
            </a:endParaRPr>
          </a:p>
          <a:p>
            <a:endParaRPr lang="it-IT" sz="2400" dirty="0" smtClean="0">
              <a:solidFill>
                <a:schemeClr val="tx1"/>
              </a:solidFill>
            </a:endParaRPr>
          </a:p>
          <a:p>
            <a:endParaRPr lang="it-IT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280920" cy="196131"/>
          </a:xfrm>
        </p:spPr>
        <p:txBody>
          <a:bodyPr/>
          <a:lstStyle/>
          <a:p>
            <a:r>
              <a:rPr lang="it-IT" dirty="0" smtClean="0"/>
              <a:t>Sviluppo di un metodo di riduzione dati sperimentali e di un modello bifase di una turbina </a:t>
            </a:r>
            <a:r>
              <a:rPr lang="it-IT" dirty="0" err="1" smtClean="0"/>
              <a:t>Tesla</a:t>
            </a:r>
            <a:r>
              <a:rPr lang="it-IT" dirty="0" smtClean="0"/>
              <a:t> per fluidi organici</a:t>
            </a:r>
            <a:endParaRPr lang="it-IT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26</a:t>
            </a:fld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251520" y="2204864"/>
            <a:ext cx="8713093" cy="1944638"/>
          </a:xfrm>
        </p:spPr>
        <p:txBody>
          <a:bodyPr>
            <a:normAutofit/>
          </a:bodyPr>
          <a:lstStyle/>
          <a:p>
            <a:endParaRPr lang="it-IT" dirty="0" smtClean="0"/>
          </a:p>
          <a:p>
            <a:pPr algn="ctr">
              <a:buNone/>
            </a:pPr>
            <a:r>
              <a:rPr lang="it-IT" sz="4800" b="1" dirty="0" smtClean="0">
                <a:solidFill>
                  <a:schemeClr val="tx1"/>
                </a:solidFill>
                <a:latin typeface="Arial Rounded MT Bold" pitchFamily="34" charset="0"/>
              </a:rPr>
              <a:t>Grazie per l’attenzione</a:t>
            </a:r>
            <a:endParaRPr lang="it-IT" sz="4800" b="1" dirty="0">
              <a:solidFill>
                <a:schemeClr val="tx1"/>
              </a:solidFill>
              <a:latin typeface="Arial Rounded MT Bol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Il banco prova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179389" y="908050"/>
            <a:ext cx="4824660" cy="3241030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Ciclo ORC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recuperativo</a:t>
            </a:r>
            <a:endParaRPr lang="it-IT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Durante le prove il recuperatore è stato by-passato 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Test condotti a turbina isolata termicamente</a:t>
            </a:r>
            <a:endParaRPr lang="it-IT" sz="2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928992" cy="196131"/>
          </a:xfrm>
        </p:spPr>
        <p:txBody>
          <a:bodyPr/>
          <a:lstStyle/>
          <a:p>
            <a:pPr>
              <a:defRPr/>
            </a:pPr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27</a:t>
            </a:fld>
            <a:endParaRPr lang="it-IT"/>
          </a:p>
        </p:txBody>
      </p:sp>
      <p:pic>
        <p:nvPicPr>
          <p:cNvPr id="7" name="officeArt object"/>
          <p:cNvPicPr/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5289723" y="908720"/>
            <a:ext cx="3674765" cy="381642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graphicFrame>
        <p:nvGraphicFramePr>
          <p:cNvPr id="12" name="Tabella 11"/>
          <p:cNvGraphicFramePr>
            <a:graphicFrameLocks noGrp="1"/>
          </p:cNvGraphicFramePr>
          <p:nvPr/>
        </p:nvGraphicFramePr>
        <p:xfrm>
          <a:off x="179512" y="3501006"/>
          <a:ext cx="6336704" cy="30361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6431"/>
                <a:gridCol w="1371921"/>
                <a:gridCol w="1584176"/>
                <a:gridCol w="1584176"/>
              </a:tblGrid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Misure</a:t>
                      </a:r>
                      <a:endParaRPr lang="it-IT" sz="1600" b="1" dirty="0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Units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Range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% </a:t>
                      </a:r>
                      <a:r>
                        <a:rPr lang="it-IT" sz="1600" dirty="0" smtClean="0">
                          <a:latin typeface="Arial" pitchFamily="34" charset="0"/>
                          <a:cs typeface="Arial" pitchFamily="34" charset="0"/>
                        </a:rPr>
                        <a:t>FS</a:t>
                      </a:r>
                      <a:endParaRPr lang="it-IT" sz="1600" b="1" dirty="0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Temperature</a:t>
                      </a:r>
                      <a:endParaRPr lang="it-IT" sz="1600" b="1" dirty="0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K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73-473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 smtClean="0">
                          <a:latin typeface="Arial" pitchFamily="34" charset="0"/>
                          <a:cs typeface="Arial" pitchFamily="34" charset="0"/>
                        </a:rPr>
                        <a:t>0,5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Pin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bar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0-35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0,25</a:t>
                      </a:r>
                      <a:endParaRPr lang="it-IT" sz="160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Pout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bar</a:t>
                      </a:r>
                      <a:endParaRPr lang="it-IT" sz="160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0-6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0,25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Torq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Nm</a:t>
                      </a:r>
                      <a:endParaRPr lang="it-IT" sz="160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0-10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0,2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  <a:tr h="5060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Flow rate</a:t>
                      </a:r>
                      <a:endParaRPr lang="it-IT" sz="1600" b="1">
                        <a:solidFill>
                          <a:srgbClr val="FEFFFE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kg/s</a:t>
                      </a:r>
                      <a:endParaRPr lang="it-IT" sz="160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>
                          <a:latin typeface="Arial" pitchFamily="34" charset="0"/>
                          <a:cs typeface="Arial" pitchFamily="34" charset="0"/>
                        </a:rPr>
                        <a:t>0-1</a:t>
                      </a:r>
                      <a:endParaRPr lang="it-IT" sz="160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600" dirty="0">
                          <a:latin typeface="Arial" pitchFamily="34" charset="0"/>
                          <a:cs typeface="Arial" pitchFamily="34" charset="0"/>
                        </a:rPr>
                        <a:t>2 E-3</a:t>
                      </a:r>
                      <a:endParaRPr lang="it-IT" sz="1600" dirty="0">
                        <a:solidFill>
                          <a:srgbClr val="000000"/>
                        </a:solidFill>
                        <a:latin typeface="Arial" pitchFamily="34" charset="0"/>
                        <a:ea typeface="Helvetica"/>
                        <a:cs typeface="Arial" pitchFamily="34" charset="0"/>
                      </a:endParaRPr>
                    </a:p>
                  </a:txBody>
                  <a:tcPr marL="50800" marR="50800" marT="50800" marB="5080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496944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28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Conduzione dei test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0" y="908720"/>
            <a:ext cx="8785225" cy="1584846"/>
          </a:xfrm>
        </p:spPr>
        <p:txBody>
          <a:bodyPr>
            <a:normAutofit fontScale="925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Nella piattaforma di acquisizione(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Labview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i dati possono essere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Graficati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tempo reale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Salvati in un file TDMS(apribile anche con Excel) ogni istante di tempo “t” programmato dall’utilizzatore</a:t>
            </a:r>
          </a:p>
          <a:p>
            <a:pPr lvl="1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magine 6" descr="C:\Users\utente\Downloads\Affichage_FrontPanel.PNG"/>
          <p:cNvPicPr/>
          <p:nvPr/>
        </p:nvPicPr>
        <p:blipFill>
          <a:blip r:embed="rId2" cstate="print"/>
          <a:srcRect b="35715"/>
          <a:stretch>
            <a:fillRect/>
          </a:stretch>
        </p:blipFill>
        <p:spPr bwMode="auto">
          <a:xfrm>
            <a:off x="467544" y="3573016"/>
            <a:ext cx="7992888" cy="288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Segnaposto testo 4"/>
          <p:cNvSpPr txBox="1">
            <a:spLocks/>
          </p:cNvSpPr>
          <p:nvPr/>
        </p:nvSpPr>
        <p:spPr>
          <a:xfrm>
            <a:off x="0" y="2348880"/>
            <a:ext cx="3131840" cy="2520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it-IT" sz="2200" dirty="0" smtClean="0">
                <a:latin typeface="Arial" pitchFamily="34" charset="0"/>
                <a:cs typeface="Arial" pitchFamily="34" charset="0"/>
              </a:rPr>
              <a:t>Test </a:t>
            </a:r>
            <a:r>
              <a:rPr lang="it-IT" sz="2200" dirty="0" err="1" smtClean="0">
                <a:latin typeface="Arial" pitchFamily="34" charset="0"/>
                <a:cs typeface="Arial" pitchFamily="34" charset="0"/>
              </a:rPr>
              <a:t>number</a:t>
            </a:r>
            <a:endParaRPr kumimoji="0" lang="it-IT" sz="2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742950" marR="0" lvl="1" indent="-285750" algn="just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r>
              <a:rPr lang="it-IT" sz="1900" dirty="0" smtClean="0">
                <a:latin typeface="Arial" pitchFamily="34" charset="0"/>
                <a:cs typeface="Arial" pitchFamily="34" charset="0"/>
              </a:rPr>
              <a:t>= 0 non stazionaria</a:t>
            </a:r>
            <a:endParaRPr kumimoji="0" lang="it-IT" sz="19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742950" lvl="1" indent="-285750" algn="just" defTabSz="457200">
              <a:spcBef>
                <a:spcPct val="20000"/>
              </a:spcBef>
              <a:buFont typeface="Arial"/>
              <a:buChar char="–"/>
            </a:pPr>
            <a:r>
              <a:rPr kumimoji="0" lang="it-IT" sz="1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≠</a:t>
            </a:r>
            <a:r>
              <a:rPr lang="it-IT" sz="1900" dirty="0" smtClean="0">
                <a:latin typeface="Arial" pitchFamily="34" charset="0"/>
                <a:cs typeface="Arial" pitchFamily="34" charset="0"/>
              </a:rPr>
              <a:t> 0 stazionaria</a:t>
            </a:r>
            <a:endParaRPr kumimoji="0" lang="it-IT" sz="19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Ovale 7"/>
          <p:cNvSpPr/>
          <p:nvPr/>
        </p:nvSpPr>
        <p:spPr>
          <a:xfrm>
            <a:off x="3851920" y="4077072"/>
            <a:ext cx="504056" cy="36004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496944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29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Link </a:t>
            </a:r>
            <a:r>
              <a:rPr lang="it-IT" dirty="0" err="1" smtClean="0">
                <a:latin typeface="Arial Rounded MT Bold" pitchFamily="34" charset="0"/>
              </a:rPr>
              <a:t>Labview-Matlab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codice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Matlab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sfrutta la variabile “test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number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” per riconoscere le configurazioni stazionarie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Ogni vettore di variabili misurate passato a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Matlab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appartiene ad una condizione stazionaria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Tali vettori sono poi utilizzati nel metodo di riduzione dati  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officeArt object"/>
          <p:cNvPicPr/>
          <p:nvPr/>
        </p:nvPicPr>
        <p:blipFill>
          <a:blip r:embed="rId2" cstate="print">
            <a:extLst/>
          </a:blip>
          <a:srcRect l="389" r="389" b="46037"/>
          <a:stretch>
            <a:fillRect/>
          </a:stretch>
        </p:blipFill>
        <p:spPr>
          <a:xfrm>
            <a:off x="755576" y="2852936"/>
            <a:ext cx="7344816" cy="342542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7" name="Rettangolo 6"/>
          <p:cNvSpPr/>
          <p:nvPr/>
        </p:nvSpPr>
        <p:spPr>
          <a:xfrm>
            <a:off x="6804248" y="3861048"/>
            <a:ext cx="720080" cy="24482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La turbina </a:t>
            </a:r>
            <a:r>
              <a:rPr lang="it-IT" dirty="0" err="1" smtClean="0">
                <a:latin typeface="Arial Rounded MT Bold" pitchFamily="34" charset="0"/>
              </a:rPr>
              <a:t>Tesla</a:t>
            </a:r>
            <a:r>
              <a:rPr lang="it-IT" dirty="0" smtClean="0">
                <a:latin typeface="Arial Rounded MT Bold" pitchFamily="34" charset="0"/>
              </a:rPr>
              <a:t> ed il prototipo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179389" y="908050"/>
            <a:ext cx="5328716" cy="3241030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È una turbina radiale caratterizzata da</a:t>
            </a:r>
            <a:r>
              <a:rPr lang="it-IT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Assenza di pale, sostituite da dischi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 statore è formato da ugelli</a:t>
            </a:r>
          </a:p>
          <a:p>
            <a:pPr lvl="3" algn="just"/>
            <a:r>
              <a:rPr lang="it-IT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</a:t>
            </a:r>
            <a:r>
              <a:rPr lang="it-IT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</a:t>
            </a:r>
            <a:r>
              <a:rPr lang="it-IT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ingresso al rotore elevata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Perdita di pressione per  frizione tra fluido e dischi</a:t>
            </a: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</p:txBody>
      </p:sp>
      <p:sp>
        <p:nvSpPr>
          <p:cNvPr id="4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928992" cy="196131"/>
          </a:xfrm>
        </p:spPr>
        <p:txBody>
          <a:bodyPr/>
          <a:lstStyle/>
          <a:p>
            <a:pPr>
              <a:defRPr/>
            </a:pPr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7" name="Immagine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80112" y="1255068"/>
            <a:ext cx="3456384" cy="3974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5" name="Tabella 14"/>
          <p:cNvGraphicFramePr>
            <a:graphicFrameLocks noGrp="1"/>
          </p:cNvGraphicFramePr>
          <p:nvPr/>
        </p:nvGraphicFramePr>
        <p:xfrm>
          <a:off x="539552" y="4058704"/>
          <a:ext cx="5112568" cy="1242504"/>
        </p:xfrm>
        <a:graphic>
          <a:graphicData uri="http://schemas.openxmlformats.org/drawingml/2006/table">
            <a:tbl>
              <a:tblPr/>
              <a:tblGrid>
                <a:gridCol w="1277880"/>
                <a:gridCol w="1277880"/>
                <a:gridCol w="1278404"/>
                <a:gridCol w="1278404"/>
              </a:tblGrid>
              <a:tr h="286432"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20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Statore</a:t>
                      </a:r>
                      <a:endParaRPr lang="it-IT" sz="20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baseline="-25000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4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</a:t>
                      </a:r>
                      <a:r>
                        <a:rPr lang="en-US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</a:t>
                      </a:r>
                      <a:r>
                        <a:rPr lang="en-US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1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err="1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Corda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N </a:t>
                      </a:r>
                      <a:r>
                        <a:rPr lang="en-US" sz="1400" b="1" baseline="-25000" dirty="0" err="1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ugelli</a:t>
                      </a:r>
                      <a:endParaRPr lang="it-IT" sz="1400" b="1" baseline="-250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4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0,272</a:t>
                      </a:r>
                      <a:endParaRPr lang="it-IT" sz="140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0,217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0,059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4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4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l-GR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α</a:t>
                      </a:r>
                      <a:r>
                        <a:rPr lang="it-IT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[°]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l-GR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α</a:t>
                      </a:r>
                      <a:r>
                        <a:rPr lang="it-IT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1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[°]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TW 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H</a:t>
                      </a:r>
                      <a:r>
                        <a:rPr lang="en-US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s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4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85</a:t>
                      </a:r>
                      <a:endParaRPr lang="it-IT" sz="140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0,001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0,001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ella 16"/>
          <p:cNvGraphicFramePr>
            <a:graphicFrameLocks noGrp="1"/>
          </p:cNvGraphicFramePr>
          <p:nvPr/>
        </p:nvGraphicFramePr>
        <p:xfrm>
          <a:off x="539552" y="5373216"/>
          <a:ext cx="7704856" cy="1080120"/>
        </p:xfrm>
        <a:graphic>
          <a:graphicData uri="http://schemas.openxmlformats.org/drawingml/2006/table">
            <a:tbl>
              <a:tblPr/>
              <a:tblGrid>
                <a:gridCol w="1512168"/>
                <a:gridCol w="1512168"/>
                <a:gridCol w="1584176"/>
                <a:gridCol w="1152128"/>
                <a:gridCol w="936104"/>
                <a:gridCol w="1008112"/>
              </a:tblGrid>
              <a:tr h="404162"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20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Rotore</a:t>
                      </a:r>
                      <a:endParaRPr lang="it-IT" sz="20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it-IT" sz="1200" b="1" baseline="-25000" dirty="0">
                        <a:latin typeface="Times New Roman"/>
                        <a:ea typeface="Arial Unicode MS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</a:tr>
              <a:tr h="337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</a:t>
                      </a:r>
                      <a:r>
                        <a:rPr lang="en-US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2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</a:t>
                      </a:r>
                      <a:r>
                        <a:rPr lang="en-US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3</a:t>
                      </a: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b[m</a:t>
                      </a:r>
                      <a:r>
                        <a:rPr lang="en-US" sz="1400" b="1" dirty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]</a:t>
                      </a:r>
                      <a:endParaRPr lang="it-IT" sz="1400" b="1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N </a:t>
                      </a:r>
                      <a:r>
                        <a:rPr lang="en-US" sz="1400" b="1" baseline="-25000" dirty="0" err="1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canali</a:t>
                      </a:r>
                      <a:endParaRPr lang="it-IT" sz="1400" b="1" baseline="-250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b="1" baseline="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S</a:t>
                      </a:r>
                      <a:r>
                        <a:rPr lang="it-IT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disk1</a:t>
                      </a:r>
                      <a:r>
                        <a:rPr lang="it-IT" sz="1400" b="1" baseline="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[m]</a:t>
                      </a:r>
                    </a:p>
                  </a:txBody>
                  <a:tcPr marL="67332" marR="6733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b="1" baseline="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S</a:t>
                      </a:r>
                      <a:r>
                        <a:rPr lang="it-IT" sz="1400" b="1" baseline="-250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disk2</a:t>
                      </a:r>
                      <a:r>
                        <a:rPr lang="it-IT" sz="1400" b="1" baseline="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[m]</a:t>
                      </a:r>
                    </a:p>
                  </a:txBody>
                  <a:tcPr marL="67332" marR="6733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7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0,216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0,055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0,0001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60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0,001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t-IT" sz="1400" dirty="0" smtClean="0">
                          <a:latin typeface="Arial" pitchFamily="34" charset="0"/>
                          <a:ea typeface="Arial Unicode MS"/>
                          <a:cs typeface="Arial" pitchFamily="34" charset="0"/>
                        </a:rPr>
                        <a:t>0,0008</a:t>
                      </a:r>
                      <a:endParaRPr lang="it-IT" sz="1400" dirty="0">
                        <a:latin typeface="Arial" pitchFamily="34" charset="0"/>
                        <a:ea typeface="Arial Unicode MS"/>
                        <a:cs typeface="Arial" pitchFamily="34" charset="0"/>
                      </a:endParaRPr>
                    </a:p>
                  </a:txBody>
                  <a:tcPr marL="67332" marR="6733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30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400" dirty="0" smtClean="0">
                <a:latin typeface="Arial Rounded MT Bold" pitchFamily="34" charset="0"/>
              </a:rPr>
              <a:t>La piattaforma di acquisizione (</a:t>
            </a:r>
            <a:r>
              <a:rPr lang="it-IT" sz="2400" dirty="0" err="1" smtClean="0">
                <a:latin typeface="Arial Rounded MT Bold" pitchFamily="34" charset="0"/>
              </a:rPr>
              <a:t>Labview</a:t>
            </a:r>
            <a:r>
              <a:rPr lang="it-IT" sz="2400" dirty="0" smtClean="0">
                <a:latin typeface="Arial Rounded MT Bold" pitchFamily="34" charset="0"/>
              </a:rPr>
              <a:t>)</a:t>
            </a:r>
            <a:endParaRPr lang="it-IT" sz="2400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Associa un segnale elettrico proveniente dallo strumento di misura alla misurazione stessa</a:t>
            </a:r>
          </a:p>
          <a:p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 segnali arrivano a delle slot e, dopo opportuna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scalatura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vengono passati al PC </a:t>
            </a:r>
          </a:p>
          <a:p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Slot divise per tipologia di segnale:</a:t>
            </a: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Termocoppie</a:t>
            </a: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AO: Output analogico (V)</a:t>
            </a: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AI: Input analogico (V)</a:t>
            </a:r>
          </a:p>
          <a:p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Virtual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Instrument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è l’elemento principale di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Labview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usa un linguaggio di programmazione di tipo grafico (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G-programming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ed è diviso in:</a:t>
            </a:r>
          </a:p>
          <a:p>
            <a:pPr lvl="1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front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panel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da cui l’utilizzatore può interagire con il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vedendo i risultati in tempo reale</a:t>
            </a:r>
          </a:p>
          <a:p>
            <a:pPr lvl="1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block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diagram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da cui l’utilizzatore crea l’algoritmo in linguaggio G</a:t>
            </a:r>
          </a:p>
          <a:p>
            <a:endParaRPr lang="it-IT" sz="2400" dirty="0" smtClean="0">
              <a:solidFill>
                <a:schemeClr val="tx1"/>
              </a:solidFill>
            </a:endParaRPr>
          </a:p>
        </p:txBody>
      </p:sp>
      <p:pic>
        <p:nvPicPr>
          <p:cNvPr id="6" name="officeArt object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4932040" y="2420888"/>
            <a:ext cx="3810000" cy="158750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31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Valutazione della riconciliazione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5004048" y="908050"/>
            <a:ext cx="3960565" cy="2448942"/>
          </a:xfrm>
        </p:spPr>
        <p:txBody>
          <a:bodyPr>
            <a:normAutofit lnSpcReduction="10000"/>
          </a:bodyPr>
          <a:lstStyle/>
          <a:p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Si può avere una differenza nelle efficienze pari a 0,5</a:t>
            </a:r>
          </a:p>
          <a:p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bilancio energetico non è l’unico parametro da considerare</a:t>
            </a:r>
          </a:p>
          <a:p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“peso” indica il livello di confidenza della soluzione riconciliata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47106" name="Object 2"/>
          <p:cNvGraphicFramePr>
            <a:graphicFrameLocks noChangeAspect="1"/>
          </p:cNvGraphicFramePr>
          <p:nvPr/>
        </p:nvGraphicFramePr>
        <p:xfrm>
          <a:off x="122486" y="908720"/>
          <a:ext cx="4881562" cy="2501900"/>
        </p:xfrm>
        <a:graphic>
          <a:graphicData uri="http://schemas.openxmlformats.org/presentationml/2006/ole">
            <p:oleObj spid="_x0000_s57346" name="Foglio di lavoro" r:id="rId3" imgW="7511964" imgH="3657600" progId="Excel.Sheet.12">
              <p:embed/>
            </p:oleObj>
          </a:graphicData>
        </a:graphic>
      </p:graphicFrame>
      <p:graphicFrame>
        <p:nvGraphicFramePr>
          <p:cNvPr id="47107" name="Object 3"/>
          <p:cNvGraphicFramePr>
            <a:graphicFrameLocks noChangeAspect="1"/>
          </p:cNvGraphicFramePr>
          <p:nvPr/>
        </p:nvGraphicFramePr>
        <p:xfrm>
          <a:off x="4499992" y="3645024"/>
          <a:ext cx="4427538" cy="2828925"/>
        </p:xfrm>
        <a:graphic>
          <a:graphicData uri="http://schemas.openxmlformats.org/presentationml/2006/ole">
            <p:oleObj spid="_x0000_s57347" name="Foglio di lavoro" r:id="rId4" imgW="6750110" imgH="4311695" progId="Excel.Sheet.12">
              <p:embed/>
            </p:oleObj>
          </a:graphicData>
        </a:graphic>
      </p:graphicFrame>
      <p:graphicFrame>
        <p:nvGraphicFramePr>
          <p:cNvPr id="47110" name="Object 6"/>
          <p:cNvGraphicFramePr>
            <a:graphicFrameLocks noChangeAspect="1"/>
          </p:cNvGraphicFramePr>
          <p:nvPr/>
        </p:nvGraphicFramePr>
        <p:xfrm>
          <a:off x="3995936" y="3212976"/>
          <a:ext cx="6154738" cy="377825"/>
        </p:xfrm>
        <a:graphic>
          <a:graphicData uri="http://schemas.openxmlformats.org/presentationml/2006/ole">
            <p:oleObj spid="_x0000_s57348" name="Documento" r:id="rId5" imgW="6154895" imgH="378014" progId="Word.Document.12">
              <p:embed/>
            </p:oleObj>
          </a:graphicData>
        </a:graphic>
      </p:graphicFrame>
      <p:sp>
        <p:nvSpPr>
          <p:cNvPr id="11" name="Segnaposto testo 4"/>
          <p:cNvSpPr txBox="1">
            <a:spLocks/>
          </p:cNvSpPr>
          <p:nvPr/>
        </p:nvSpPr>
        <p:spPr>
          <a:xfrm>
            <a:off x="323528" y="3789040"/>
            <a:ext cx="4104456" cy="2736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Nel codice </a:t>
            </a:r>
            <a:r>
              <a:rPr kumimoji="0" lang="it-IT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Matlab</a:t>
            </a:r>
            <a:r>
              <a:rPr kumimoji="0" lang="it-IT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si fa riferimento alla media</a:t>
            </a:r>
            <a:r>
              <a:rPr kumimoji="0" lang="it-IT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dei pesi sul numero di variabili misurate </a:t>
            </a:r>
            <a:endParaRPr kumimoji="0" lang="it-IT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it-IT" sz="2000" dirty="0" smtClean="0">
                <a:latin typeface="Arial" pitchFamily="34" charset="0"/>
                <a:cs typeface="Arial" pitchFamily="34" charset="0"/>
              </a:rPr>
              <a:t>Si escludono i dati con</a:t>
            </a:r>
          </a:p>
          <a:p>
            <a:pPr marL="800100" lvl="1" indent="-342900" defTabSz="457200">
              <a:spcBef>
                <a:spcPct val="20000"/>
              </a:spcBef>
              <a:buFont typeface="Arial"/>
              <a:buChar char="•"/>
            </a:pPr>
            <a:r>
              <a:rPr kumimoji="0" lang="it-IT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w</a:t>
            </a:r>
            <a:r>
              <a:rPr kumimoji="0" lang="it-IT" b="0" i="0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</a:t>
            </a:r>
            <a:r>
              <a:rPr lang="it-IT" dirty="0" smtClean="0">
                <a:latin typeface="Arial" pitchFamily="34" charset="0"/>
                <a:cs typeface="Arial" pitchFamily="34" charset="0"/>
              </a:rPr>
              <a:t>&gt;0,5 : violano anche il bilancio d’energia</a:t>
            </a:r>
          </a:p>
          <a:p>
            <a:pPr marL="800100" lvl="1" indent="-342900" defTabSz="457200">
              <a:spcBef>
                <a:spcPct val="20000"/>
              </a:spcBef>
              <a:buFont typeface="Arial"/>
              <a:buChar char="•"/>
            </a:pPr>
            <a:r>
              <a:rPr kumimoji="0" lang="it-IT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0,3&lt;</a:t>
            </a:r>
            <a:r>
              <a:rPr kumimoji="0" lang="it-IT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w</a:t>
            </a:r>
            <a:r>
              <a:rPr kumimoji="0" lang="it-IT" b="0" i="0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m</a:t>
            </a:r>
            <a:r>
              <a:rPr kumimoji="0" lang="it-IT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&lt;0,4</a:t>
            </a:r>
            <a:r>
              <a:rPr lang="it-IT" dirty="0" smtClean="0">
                <a:latin typeface="Arial" pitchFamily="34" charset="0"/>
                <a:cs typeface="Arial" pitchFamily="34" charset="0"/>
              </a:rPr>
              <a:t> : oscillazione vicino all’errore</a:t>
            </a:r>
            <a:endParaRPr kumimoji="0" lang="it-IT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32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Modello a flusso separato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Equazioni principali</a:t>
            </a:r>
          </a:p>
          <a:p>
            <a:pPr lvl="1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Void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fraction</a:t>
            </a: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>
              <a:buNone/>
            </a:pP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Velocità fase gas</a:t>
            </a:r>
          </a:p>
          <a:p>
            <a:pPr lvl="1">
              <a:buNone/>
            </a:pPr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Velocità fase liquida</a:t>
            </a:r>
          </a:p>
          <a:p>
            <a:pPr lvl="1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Viscosità dinamica</a:t>
            </a:r>
          </a:p>
          <a:p>
            <a:pPr lvl="1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Velocità del suono </a:t>
            </a:r>
          </a:p>
          <a:p>
            <a:pPr lvl="1"/>
            <a:endParaRPr lang="it-IT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/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3553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355976" y="1844824"/>
            <a:ext cx="2171700" cy="539750"/>
          </a:xfrm>
          <a:prstGeom prst="rect">
            <a:avLst/>
          </a:prstGeom>
          <a:noFill/>
        </p:spPr>
      </p:pic>
      <p:sp>
        <p:nvSpPr>
          <p:cNvPr id="2355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932040" y="2564904"/>
            <a:ext cx="838200" cy="425450"/>
          </a:xfrm>
          <a:prstGeom prst="rect">
            <a:avLst/>
          </a:prstGeom>
          <a:noFill/>
        </p:spPr>
      </p:pic>
      <p:sp>
        <p:nvSpPr>
          <p:cNvPr id="23558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932040" y="3356992"/>
            <a:ext cx="1066800" cy="374650"/>
          </a:xfrm>
          <a:prstGeom prst="rect">
            <a:avLst/>
          </a:prstGeom>
          <a:noFill/>
        </p:spPr>
      </p:pic>
      <p:sp>
        <p:nvSpPr>
          <p:cNvPr id="23560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3562" name="Rectangle 10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3563" name="Rectangle 11"/>
          <p:cNvSpPr>
            <a:spLocks noChangeArrowheads="1"/>
          </p:cNvSpPr>
          <p:nvPr/>
        </p:nvSpPr>
        <p:spPr bwMode="auto">
          <a:xfrm>
            <a:off x="0" y="660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35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3567" name="Rectangle 1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3569" name="Rectangle 1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23571" name="Rectangle 1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78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77825" name="Picture 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79912" y="4168378"/>
            <a:ext cx="4254500" cy="412750"/>
          </a:xfrm>
          <a:prstGeom prst="rect">
            <a:avLst/>
          </a:prstGeom>
          <a:noFill/>
        </p:spPr>
      </p:pic>
      <p:sp>
        <p:nvSpPr>
          <p:cNvPr id="778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77827" name="Picture 3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298404" y="5085184"/>
            <a:ext cx="3009900" cy="3873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496944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33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Modello a flusso separato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it-IT" sz="2000" dirty="0" smtClean="0">
                <a:solidFill>
                  <a:schemeClr val="tx1"/>
                </a:solidFill>
              </a:rPr>
              <a:t>Parametro </a:t>
            </a:r>
            <a:r>
              <a:rPr lang="it-IT" sz="2000" dirty="0" err="1" smtClean="0">
                <a:solidFill>
                  <a:schemeClr val="tx1"/>
                </a:solidFill>
              </a:rPr>
              <a:t>Lockart-Martinelli</a:t>
            </a:r>
            <a:endParaRPr lang="it-IT" sz="20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</a:rPr>
              <a:t>Moltiplicatore fase liquida</a:t>
            </a: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</a:rPr>
              <a:t>Moltiplicatore fase gas</a:t>
            </a: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</a:rPr>
              <a:t>Parametro </a:t>
            </a:r>
            <a:r>
              <a:rPr lang="it-IT" sz="2000" dirty="0" err="1" smtClean="0">
                <a:solidFill>
                  <a:schemeClr val="tx1"/>
                </a:solidFill>
              </a:rPr>
              <a:t>Chilsom</a:t>
            </a:r>
            <a:endParaRPr lang="it-IT" sz="20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</a:rPr>
              <a:t>Fattore di frizione fase liquida</a:t>
            </a:r>
            <a:endParaRPr lang="it-IT" sz="2000" dirty="0">
              <a:solidFill>
                <a:schemeClr val="tx1"/>
              </a:solidFill>
            </a:endParaRP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88024" y="1268760"/>
            <a:ext cx="1866900" cy="450850"/>
          </a:xfrm>
          <a:prstGeom prst="rect">
            <a:avLst/>
          </a:prstGeom>
          <a:noFill/>
        </p:spPr>
      </p:pic>
      <p:pic>
        <p:nvPicPr>
          <p:cNvPr id="7" name="Picture 9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148064" y="2852936"/>
            <a:ext cx="831850" cy="203200"/>
          </a:xfrm>
          <a:prstGeom prst="rect">
            <a:avLst/>
          </a:prstGeom>
          <a:noFill/>
        </p:spPr>
      </p:pic>
      <p:pic>
        <p:nvPicPr>
          <p:cNvPr id="8" name="Picture 12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004048" y="2118246"/>
            <a:ext cx="1092200" cy="374650"/>
          </a:xfrm>
          <a:prstGeom prst="rect">
            <a:avLst/>
          </a:prstGeom>
          <a:noFill/>
        </p:spPr>
      </p:pic>
      <p:pic>
        <p:nvPicPr>
          <p:cNvPr id="9" name="Picture 14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788024" y="5341838"/>
            <a:ext cx="2146300" cy="679450"/>
          </a:xfrm>
          <a:prstGeom prst="rect">
            <a:avLst/>
          </a:prstGeom>
          <a:noFill/>
        </p:spPr>
      </p:pic>
      <p:graphicFrame>
        <p:nvGraphicFramePr>
          <p:cNvPr id="12" name="Tabella 11"/>
          <p:cNvGraphicFramePr>
            <a:graphicFrameLocks noGrp="1"/>
          </p:cNvGraphicFramePr>
          <p:nvPr/>
        </p:nvGraphicFramePr>
        <p:xfrm>
          <a:off x="3067372" y="3738736"/>
          <a:ext cx="5753100" cy="914400"/>
        </p:xfrm>
        <a:graphic>
          <a:graphicData uri="http://schemas.openxmlformats.org/drawingml/2006/table">
            <a:tbl>
              <a:tblPr/>
              <a:tblGrid>
                <a:gridCol w="1917700"/>
                <a:gridCol w="1917700"/>
                <a:gridCol w="1917700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Liquido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Gas</a:t>
                      </a:r>
                      <a:endParaRPr lang="it-IT" sz="120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0000"/>
                          </a:solidFill>
                          <a:latin typeface="Times New Roman"/>
                          <a:ea typeface="Arial Unicode MS"/>
                        </a:rPr>
                        <a:t>C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Turbulento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Turbulento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20</a:t>
                      </a:r>
                      <a:endParaRPr lang="it-IT" sz="120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Laminare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Turbulento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12</a:t>
                      </a:r>
                      <a:endParaRPr lang="it-IT" sz="120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Turbulento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Laminare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10</a:t>
                      </a:r>
                      <a:endParaRPr lang="it-IT" sz="120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Laminare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 err="1" smtClean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Laminare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5</a:t>
                      </a:r>
                      <a:endParaRPr lang="it-IT" sz="1200" dirty="0">
                        <a:latin typeface="Times New Roman"/>
                        <a:ea typeface="Arial Unicode M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352928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34</a:t>
            </a:fld>
            <a:endParaRPr lang="it-IT" dirty="0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Modello a flusso separato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1"/>
            <a:r>
              <a:rPr lang="it-IT" sz="2000" dirty="0" smtClean="0">
                <a:solidFill>
                  <a:schemeClr val="tx1"/>
                </a:solidFill>
              </a:rPr>
              <a:t>Gradiente di pressione fase liquida</a:t>
            </a:r>
          </a:p>
          <a:p>
            <a:pPr lvl="1"/>
            <a:endParaRPr lang="it-IT" sz="2000" dirty="0" smtClean="0">
              <a:solidFill>
                <a:schemeClr val="tx1"/>
              </a:solidFill>
            </a:endParaRPr>
          </a:p>
          <a:p>
            <a:pPr lvl="1"/>
            <a:r>
              <a:rPr lang="it-IT" sz="2000" dirty="0" smtClean="0">
                <a:solidFill>
                  <a:schemeClr val="tx1"/>
                </a:solidFill>
              </a:rPr>
              <a:t>Gradiente di pressione dovuto a frizione</a:t>
            </a:r>
            <a:endParaRPr lang="it-IT" sz="2000" dirty="0">
              <a:solidFill>
                <a:schemeClr val="tx1"/>
              </a:solidFill>
            </a:endParaRPr>
          </a:p>
        </p:txBody>
      </p:sp>
      <p:pic>
        <p:nvPicPr>
          <p:cNvPr id="6" name="Picture 16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20072" y="1196752"/>
            <a:ext cx="1390650" cy="412750"/>
          </a:xfrm>
          <a:prstGeom prst="rect">
            <a:avLst/>
          </a:prstGeom>
          <a:noFill/>
        </p:spPr>
      </p:pic>
      <p:pic>
        <p:nvPicPr>
          <p:cNvPr id="7" name="Picture 18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63480" y="2348880"/>
            <a:ext cx="1828800" cy="3937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280920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Eliminazione errori grossolani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primo passo del codice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Matlab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una volta ottenuti i vettori stazionari è quello dell’ </a:t>
            </a:r>
            <a:r>
              <a:rPr lang="it-IT" sz="2400" i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“eliminazione degli errori grossolani”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Elimina i dati(x) non appartenenti all’insieme: </a:t>
            </a:r>
            <a:r>
              <a:rPr lang="it-IT" sz="2400" dirty="0" err="1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x</a:t>
            </a:r>
            <a:r>
              <a:rPr lang="it-IT" sz="2400" baseline="-25000" dirty="0" err="1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m</a:t>
            </a:r>
            <a:r>
              <a:rPr lang="it-IT" sz="2400" dirty="0" err="1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-</a:t>
            </a:r>
            <a:r>
              <a:rPr lang="el-GR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σ</a:t>
            </a:r>
            <a:r>
              <a:rPr lang="it-IT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&lt;x&lt;</a:t>
            </a:r>
            <a:r>
              <a:rPr lang="el-GR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 </a:t>
            </a:r>
            <a:r>
              <a:rPr lang="it-IT" sz="2400" dirty="0" err="1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x</a:t>
            </a:r>
            <a:r>
              <a:rPr lang="it-IT" sz="2400" baseline="-25000" dirty="0" err="1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m</a:t>
            </a:r>
            <a:r>
              <a:rPr lang="it-IT" sz="2400" baseline="-250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 </a:t>
            </a:r>
            <a:r>
              <a:rPr lang="it-IT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+</a:t>
            </a:r>
            <a:r>
              <a:rPr lang="el-GR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σ</a:t>
            </a:r>
            <a:endParaRPr lang="it-IT" sz="2400" dirty="0" smtClean="0">
              <a:solidFill>
                <a:schemeClr val="tx1"/>
              </a:solidFill>
              <a:latin typeface="Cambria Math" pitchFamily="18" charset="0"/>
              <a:ea typeface="Cambria Math" pitchFamily="18" charset="0"/>
              <a:cs typeface="Arial" pitchFamily="34" charset="0"/>
            </a:endParaRPr>
          </a:p>
          <a:p>
            <a:pPr algn="just"/>
            <a:r>
              <a:rPr lang="el-GR" sz="2400" dirty="0" smtClean="0">
                <a:solidFill>
                  <a:schemeClr val="tx1"/>
                </a:solidFill>
                <a:latin typeface="Cambria Math" pitchFamily="18" charset="0"/>
                <a:ea typeface="Cambria Math" pitchFamily="18" charset="0"/>
                <a:cs typeface="Arial" pitchFamily="34" charset="0"/>
              </a:rPr>
              <a:t>σ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è la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max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tra: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ea typeface="Cambria Math" pitchFamily="18" charset="0"/>
                <a:cs typeface="Arial" pitchFamily="34" charset="0"/>
              </a:rPr>
              <a:t>Oscillazione permessa dallo strumento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ea typeface="Cambria Math" pitchFamily="18" charset="0"/>
                <a:cs typeface="Arial" pitchFamily="34" charset="0"/>
              </a:rPr>
              <a:t>Deviazione standard di ogni vettore stazionario</a:t>
            </a:r>
          </a:p>
          <a:p>
            <a:endParaRPr lang="it-IT" sz="2400" dirty="0">
              <a:solidFill>
                <a:schemeClr val="tx1"/>
              </a:solidFill>
              <a:latin typeface="Cambria Math" pitchFamily="18" charset="0"/>
              <a:ea typeface="Cambria Math" pitchFamily="18" charset="0"/>
            </a:endParaRPr>
          </a:p>
        </p:txBody>
      </p:sp>
      <p:pic>
        <p:nvPicPr>
          <p:cNvPr id="8" name="officeArt object"/>
          <p:cNvPicPr/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835697" y="3429000"/>
            <a:ext cx="4968552" cy="296520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Metodo di Riconciliazione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Trova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soluzioni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che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minimizzano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una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funzione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rispettando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vincoli</a:t>
            </a:r>
            <a:endParaRPr lang="fr-FR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 = 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fmincon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fun,x0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fr-FR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lb,ub,nonlcon,options</a:t>
            </a:r>
            <a:r>
              <a:rPr lang="fr-F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</a:t>
            </a:r>
          </a:p>
          <a:p>
            <a:pPr lvl="1" algn="just"/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x0 :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valore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di primo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tentativo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è un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vettore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contenente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valor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medi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di tutti i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vettori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stazionari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 algn="just"/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Fun: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funzione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da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minimizzare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bilancia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equamente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l’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errore</a:t>
            </a:r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lb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ed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ub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range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entro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il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quale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valori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possono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oscillare</a:t>
            </a:r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nonlcon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vincolo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non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lineare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bilancio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energetico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della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turbina</a:t>
            </a:r>
          </a:p>
          <a:p>
            <a:pPr lvl="1" algn="just"/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endParaRPr lang="fr-FR" sz="2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Options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definisce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le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opzioni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di </a:t>
            </a:r>
            <a:r>
              <a:rPr lang="fr-FR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risoluzione</a:t>
            </a:r>
            <a:r>
              <a:rPr lang="fr-FR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come</a:t>
            </a:r>
          </a:p>
          <a:p>
            <a:pPr lvl="3" algn="just"/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Max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numero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di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iterazioni</a:t>
            </a:r>
            <a:endParaRPr lang="fr-FR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3" algn="just"/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Errore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ammesso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nel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vincolo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non </a:t>
            </a:r>
            <a:r>
              <a:rPr lang="fr-FR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lineare</a:t>
            </a:r>
            <a:r>
              <a:rPr lang="fr-FR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endParaRPr lang="it-IT" dirty="0"/>
          </a:p>
        </p:txBody>
      </p:sp>
      <p:graphicFrame>
        <p:nvGraphicFramePr>
          <p:cNvPr id="23553" name="Object 1"/>
          <p:cNvGraphicFramePr>
            <a:graphicFrameLocks noChangeAspect="1"/>
          </p:cNvGraphicFramePr>
          <p:nvPr/>
        </p:nvGraphicFramePr>
        <p:xfrm>
          <a:off x="1258888" y="3100065"/>
          <a:ext cx="6105525" cy="688975"/>
        </p:xfrm>
        <a:graphic>
          <a:graphicData uri="http://schemas.openxmlformats.org/presentationml/2006/ole">
            <p:oleObj spid="_x0000_s23553" name="Documento" r:id="rId4" imgW="6154895" imgH="697345" progId="Word.Document.12">
              <p:embed/>
            </p:oleObj>
          </a:graphicData>
        </a:graphic>
      </p:graphicFrame>
      <p:sp>
        <p:nvSpPr>
          <p:cNvPr id="8" name="CasellaDiTesto 7"/>
          <p:cNvSpPr txBox="1"/>
          <p:nvPr/>
        </p:nvSpPr>
        <p:spPr>
          <a:xfrm>
            <a:off x="2987824" y="4757082"/>
            <a:ext cx="2423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smtClean="0">
                <a:latin typeface="Cambria Math" pitchFamily="18" charset="0"/>
                <a:ea typeface="Cambria Math" pitchFamily="18" charset="0"/>
              </a:rPr>
              <a:t>W=m*(</a:t>
            </a:r>
            <a:r>
              <a:rPr lang="it-IT" sz="2000" dirty="0" err="1" smtClean="0">
                <a:latin typeface="Cambria Math" pitchFamily="18" charset="0"/>
                <a:ea typeface="Cambria Math" pitchFamily="18" charset="0"/>
              </a:rPr>
              <a:t>h</a:t>
            </a:r>
            <a:r>
              <a:rPr lang="it-IT" sz="2000" baseline="-25000" dirty="0" err="1" smtClean="0">
                <a:latin typeface="Cambria Math" pitchFamily="18" charset="0"/>
                <a:ea typeface="Cambria Math" pitchFamily="18" charset="0"/>
              </a:rPr>
              <a:t>in</a:t>
            </a:r>
            <a:r>
              <a:rPr lang="it-IT" sz="2000" dirty="0" err="1" smtClean="0">
                <a:latin typeface="Cambria Math" pitchFamily="18" charset="0"/>
                <a:ea typeface="Cambria Math" pitchFamily="18" charset="0"/>
              </a:rPr>
              <a:t>-h</a:t>
            </a:r>
            <a:r>
              <a:rPr lang="it-IT" sz="2000" baseline="-25000" dirty="0" err="1" smtClean="0">
                <a:latin typeface="Cambria Math" pitchFamily="18" charset="0"/>
                <a:ea typeface="Cambria Math" pitchFamily="18" charset="0"/>
              </a:rPr>
              <a:t>out</a:t>
            </a:r>
            <a:r>
              <a:rPr lang="it-IT" sz="2000" dirty="0" smtClean="0">
                <a:latin typeface="Cambria Math" pitchFamily="18" charset="0"/>
                <a:ea typeface="Cambria Math" pitchFamily="18" charset="0"/>
              </a:rPr>
              <a:t>)</a:t>
            </a:r>
            <a:r>
              <a:rPr lang="it-IT" sz="2000" dirty="0" err="1" smtClean="0">
                <a:latin typeface="Cambria Math" pitchFamily="18" charset="0"/>
                <a:ea typeface="Cambria Math" pitchFamily="18" charset="0"/>
              </a:rPr>
              <a:t>-B</a:t>
            </a:r>
            <a:r>
              <a:rPr lang="it-IT" sz="2000" baseline="-25000" dirty="0" err="1" smtClean="0">
                <a:latin typeface="Cambria Math" pitchFamily="18" charset="0"/>
                <a:ea typeface="Cambria Math" pitchFamily="18" charset="0"/>
              </a:rPr>
              <a:t>loss</a:t>
            </a:r>
            <a:endParaRPr lang="it-IT" sz="2000" baseline="-25000" dirty="0">
              <a:latin typeface="Cambria Math" pitchFamily="18" charset="0"/>
              <a:ea typeface="Cambria Math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Arial Rounded MT Bold" pitchFamily="34" charset="0"/>
              </a:rPr>
              <a:t>RM-Risultati</a:t>
            </a:r>
            <a:endParaRPr lang="it-IT" dirty="0">
              <a:latin typeface="Arial Rounded MT Bold" pitchFamily="34" charset="0"/>
            </a:endParaRPr>
          </a:p>
        </p:txBody>
      </p:sp>
      <p:graphicFrame>
        <p:nvGraphicFramePr>
          <p:cNvPr id="6" name="Grafico 5"/>
          <p:cNvGraphicFramePr/>
          <p:nvPr/>
        </p:nvGraphicFramePr>
        <p:xfrm>
          <a:off x="755576" y="836712"/>
          <a:ext cx="7200800" cy="446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07504" y="5516810"/>
            <a:ext cx="8785225" cy="936526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Il metodo consente di evitare errori nel bilancio energetico anche molto alti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L’ultima parte del codice esclude quei dati per cui neanche il metodo di riconciliazione riesce ad ottenere un bilancio energetico prossimo allo zero</a:t>
            </a:r>
            <a:endParaRPr lang="it-IT" sz="2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Risultati sperimentali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2048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0481" name="Object 1"/>
          <p:cNvGraphicFramePr>
            <a:graphicFrameLocks noChangeAspect="1"/>
          </p:cNvGraphicFramePr>
          <p:nvPr/>
        </p:nvGraphicFramePr>
        <p:xfrm>
          <a:off x="467544" y="980728"/>
          <a:ext cx="3923902" cy="2664296"/>
        </p:xfrm>
        <a:graphic>
          <a:graphicData uri="http://schemas.openxmlformats.org/presentationml/2006/ole">
            <p:oleObj spid="_x0000_s20481" name="Foglio di lavoro" r:id="rId3" imgW="6223006" imgH="4235495" progId="Excel.Sheet.12">
              <p:embed/>
            </p:oleObj>
          </a:graphicData>
        </a:graphic>
      </p:graphicFrame>
      <p:sp>
        <p:nvSpPr>
          <p:cNvPr id="2048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0483" name="Object 3"/>
          <p:cNvGraphicFramePr>
            <a:graphicFrameLocks noChangeAspect="1"/>
          </p:cNvGraphicFramePr>
          <p:nvPr/>
        </p:nvGraphicFramePr>
        <p:xfrm>
          <a:off x="4644008" y="984374"/>
          <a:ext cx="3917950" cy="2660650"/>
        </p:xfrm>
        <a:graphic>
          <a:graphicData uri="http://schemas.openxmlformats.org/presentationml/2006/ole">
            <p:oleObj spid="_x0000_s20483" name="Foglio di lavoro" r:id="rId4" imgW="6223006" imgH="4235495" progId="Excel.Sheet.12">
              <p:embed/>
            </p:oleObj>
          </a:graphicData>
        </a:graphic>
      </p:graphicFrame>
      <p:sp>
        <p:nvSpPr>
          <p:cNvPr id="9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3788618"/>
            <a:ext cx="8785101" cy="2808734"/>
          </a:xfrm>
        </p:spPr>
        <p:txBody>
          <a:bodyPr>
            <a:normAutofit lnSpcReduction="100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Incremento monotono di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th</a:t>
            </a:r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in funzione del rapporto di espansione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 stesso Beta raggiunto da 2 configurazioni, quella a portata minore ed SH maggiore ha potenza più elevata: miglior combinazione tra velocità periferica e di rotazione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Andamento parabolico della </a:t>
            </a:r>
            <a:r>
              <a:rPr lang="it-IT" sz="2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it-IT" sz="24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mech</a:t>
            </a:r>
            <a:endParaRPr lang="it-IT" sz="2400" baseline="-2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Ad alti Beta ed alti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rpm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le perdite di frizione (accoppiamento magnetico) e dei cuscinetti (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</a:t>
            </a:r>
            <a:r>
              <a:rPr lang="it-IT" sz="2000" baseline="-25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loss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aumentano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496944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Risultati sperimentali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1505" name="Object 1"/>
          <p:cNvGraphicFramePr>
            <a:graphicFrameLocks noChangeAspect="1"/>
          </p:cNvGraphicFramePr>
          <p:nvPr/>
        </p:nvGraphicFramePr>
        <p:xfrm>
          <a:off x="179389" y="1052513"/>
          <a:ext cx="4248596" cy="2687637"/>
        </p:xfrm>
        <a:graphic>
          <a:graphicData uri="http://schemas.openxmlformats.org/presentationml/2006/ole">
            <p:oleObj spid="_x0000_s21505" name="Foglio di lavoro" r:id="rId4" imgW="7270735" imgH="4241800" progId="Excel.Sheet.12">
              <p:embed/>
            </p:oleObj>
          </a:graphicData>
        </a:graphic>
      </p:graphicFrame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aphicFrame>
        <p:nvGraphicFramePr>
          <p:cNvPr id="21507" name="Object 3"/>
          <p:cNvGraphicFramePr>
            <a:graphicFrameLocks noChangeAspect="1"/>
          </p:cNvGraphicFramePr>
          <p:nvPr/>
        </p:nvGraphicFramePr>
        <p:xfrm>
          <a:off x="4860031" y="1052737"/>
          <a:ext cx="4176465" cy="2736303"/>
        </p:xfrm>
        <a:graphic>
          <a:graphicData uri="http://schemas.openxmlformats.org/presentationml/2006/ole">
            <p:oleObj spid="_x0000_s21507" name="Foglio di lavoro" r:id="rId5" imgW="6223006" imgH="4235495" progId="Excel.Sheet.12">
              <p:embed/>
            </p:oleObj>
          </a:graphicData>
        </a:graphic>
      </p:graphicFrame>
      <p:sp>
        <p:nvSpPr>
          <p:cNvPr id="10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512" y="4221088"/>
            <a:ext cx="8857109" cy="1944638"/>
          </a:xfrm>
        </p:spPr>
        <p:txBody>
          <a:bodyPr>
            <a:normAutofit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L’andamento delle efficienze segue quello delle potenze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Le perdite sono di natura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Meccanica: Frizione e cuscinetti</a:t>
            </a:r>
          </a:p>
          <a:p>
            <a:pPr lvl="1" algn="just"/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Fluidodimanmiche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it-IT" sz="20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windage</a:t>
            </a:r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parzializzazione e pompaggio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8568952" cy="196131"/>
          </a:xfrm>
        </p:spPr>
        <p:txBody>
          <a:bodyPr/>
          <a:lstStyle/>
          <a:p>
            <a:r>
              <a:rPr lang="it-IT" smtClean="0">
                <a:latin typeface="Arial Rounded MT Bold" pitchFamily="34" charset="0"/>
              </a:rPr>
              <a:t>Sviluppo di un metodo di riduzione dati sperimentali e di un modello bifase di una turbina Tesla per fluidi organici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8B69-A755-45A1-A9E2-E69EBD7D905F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Arial Rounded MT Bold" pitchFamily="34" charset="0"/>
              </a:rPr>
              <a:t>Sviluppi futuri del prototipo</a:t>
            </a:r>
            <a:endParaRPr lang="it-IT" dirty="0">
              <a:latin typeface="Arial Rounded MT Bold" pitchFamily="34" charset="0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2736974"/>
          </a:xfrm>
        </p:spPr>
        <p:txBody>
          <a:bodyPr>
            <a:normAutofit fontScale="92500"/>
          </a:bodyPr>
          <a:lstStyle/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Le perdite fluidodinamiche sono principalmente  dovute al fatto che il fluido, uscito dallo statore, entra con difficoltà nel rotore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Rimane nell’interstizio perché il GAP statore-rotore è dello stesso ordine di grandezza dei canali rotorici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Accade spesso ad alti rapporti d’espansione</a:t>
            </a:r>
          </a:p>
          <a:p>
            <a:pPr algn="just"/>
            <a:r>
              <a:rPr lang="it-IT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Sviluppo futuro: togliere i dischi più sottili (0,8 mm) </a:t>
            </a:r>
          </a:p>
          <a:p>
            <a:pPr lvl="1" algn="just"/>
            <a:r>
              <a:rPr lang="it-IT" sz="20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Aumenta così la larghezza dei canali rotorici fino ad 1 mm</a:t>
            </a:r>
            <a:endParaRPr lang="it-IT" sz="2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8" name="Immagine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67744" y="3573016"/>
            <a:ext cx="4896544" cy="2714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if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/>
      <a:lstStyle/>
      <a:style>
        <a:lnRef idx="1">
          <a:schemeClr val="accent1">
            <a:shade val="80000"/>
            <a:hueOff val="0"/>
            <a:satOff val="0"/>
            <a:lumOff val="0"/>
            <a:alphaOff val="0"/>
          </a:schemeClr>
        </a:lnRef>
        <a:fillRef idx="0">
          <a:scrgbClr r="0" g="0" b="0"/>
        </a:fillRef>
        <a:effectRef idx="0">
          <a:schemeClr val="accent1">
            <a:hueOff val="0"/>
            <a:satOff val="0"/>
            <a:lumOff val="0"/>
            <a:alphaOff val="0"/>
          </a:schemeClr>
        </a:effectRef>
        <a:fontRef idx="minor">
          <a:schemeClr val="tx1">
            <a:hueOff val="0"/>
            <a:satOff val="0"/>
            <a:lumOff val="0"/>
            <a:alphaOff val="0"/>
          </a:schemeClr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Unif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/>
      <a:lstStyle/>
      <a:style>
        <a:lnRef idx="1">
          <a:schemeClr val="accent1">
            <a:shade val="80000"/>
            <a:hueOff val="0"/>
            <a:satOff val="0"/>
            <a:lumOff val="0"/>
            <a:alphaOff val="0"/>
          </a:schemeClr>
        </a:lnRef>
        <a:fillRef idx="0">
          <a:scrgbClr r="0" g="0" b="0"/>
        </a:fillRef>
        <a:effectRef idx="0">
          <a:schemeClr val="accent1">
            <a:hueOff val="0"/>
            <a:satOff val="0"/>
            <a:lumOff val="0"/>
            <a:alphaOff val="0"/>
          </a:schemeClr>
        </a:effectRef>
        <a:fontRef idx="minor">
          <a:schemeClr val="tx1">
            <a:hueOff val="0"/>
            <a:satOff val="0"/>
            <a:lumOff val="0"/>
            <a:alphaOff val="0"/>
          </a:schemeClr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2722</TotalTime>
  <Words>2869</Words>
  <Application>Microsoft Office PowerPoint</Application>
  <PresentationFormat>Presentazione su schermo (4:3)</PresentationFormat>
  <Paragraphs>442</Paragraphs>
  <Slides>34</Slides>
  <Notes>18</Notes>
  <HiddenSlides>0</HiddenSlides>
  <MMClips>0</MMClips>
  <ScaleCrop>false</ScaleCrop>
  <HeadingPairs>
    <vt:vector size="6" baseType="variant">
      <vt:variant>
        <vt:lpstr>Tema</vt:lpstr>
      </vt:variant>
      <vt:variant>
        <vt:i4>2</vt:i4>
      </vt:variant>
      <vt:variant>
        <vt:lpstr>Server OLE incorporati</vt:lpstr>
      </vt:variant>
      <vt:variant>
        <vt:i4>2</vt:i4>
      </vt:variant>
      <vt:variant>
        <vt:lpstr>Titoli diapositive</vt:lpstr>
      </vt:variant>
      <vt:variant>
        <vt:i4>34</vt:i4>
      </vt:variant>
    </vt:vector>
  </HeadingPairs>
  <TitlesOfParts>
    <vt:vector size="38" baseType="lpstr">
      <vt:lpstr>Unifi</vt:lpstr>
      <vt:lpstr>1_Unifi</vt:lpstr>
      <vt:lpstr>Documento</vt:lpstr>
      <vt:lpstr>Foglio di lavoro</vt:lpstr>
      <vt:lpstr>“Sviluppo di un metodo di riduzione dati sperimentali e di un modello bifase di una turbina Tesla per fluidi organici”    </vt:lpstr>
      <vt:lpstr>Introduzione</vt:lpstr>
      <vt:lpstr>La turbina Tesla ed il prototipo</vt:lpstr>
      <vt:lpstr>Eliminazione errori grossolani</vt:lpstr>
      <vt:lpstr>Metodo di Riconciliazione</vt:lpstr>
      <vt:lpstr>RM-Risultati</vt:lpstr>
      <vt:lpstr>Risultati sperimentali</vt:lpstr>
      <vt:lpstr>Risultati sperimentali</vt:lpstr>
      <vt:lpstr>Sviluppi futuri del prototipo</vt:lpstr>
      <vt:lpstr>Modello bifasico 2 D</vt:lpstr>
      <vt:lpstr>Statore</vt:lpstr>
      <vt:lpstr>Interstizio Statore-Rotore</vt:lpstr>
      <vt:lpstr>Rotore</vt:lpstr>
      <vt:lpstr>Rotore</vt:lpstr>
      <vt:lpstr>σ &amp; CF</vt:lpstr>
      <vt:lpstr>Analisi</vt:lpstr>
      <vt:lpstr>Analisi singolo parametro:D2</vt:lpstr>
      <vt:lpstr>Analisi singolo parametro: Hs</vt:lpstr>
      <vt:lpstr>Analisi singolo parametro: b</vt:lpstr>
      <vt:lpstr>Analisi singolo parametro: D3/D2</vt:lpstr>
      <vt:lpstr>Analisi combinata </vt:lpstr>
      <vt:lpstr>Analisi combinata </vt:lpstr>
      <vt:lpstr>Geometria finale </vt:lpstr>
      <vt:lpstr>Conclusioni</vt:lpstr>
      <vt:lpstr>Sviluppi futuri</vt:lpstr>
      <vt:lpstr>Diapositiva 26</vt:lpstr>
      <vt:lpstr>Il banco prova</vt:lpstr>
      <vt:lpstr>Conduzione dei test</vt:lpstr>
      <vt:lpstr>Link Labview-Matlab</vt:lpstr>
      <vt:lpstr>La piattaforma di acquisizione (Labview)</vt:lpstr>
      <vt:lpstr>Valutazione della riconciliazione</vt:lpstr>
      <vt:lpstr>Modello a flusso separato</vt:lpstr>
      <vt:lpstr>Modello a flusso separato</vt:lpstr>
      <vt:lpstr>Modello a flusso separato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“Development of an experimental data reduction method and a two-phase model of a Tesla turbine for ORC fluids”</dc:title>
  <dc:creator>utente</dc:creator>
  <cp:lastModifiedBy>utente</cp:lastModifiedBy>
  <cp:revision>215</cp:revision>
  <dcterms:created xsi:type="dcterms:W3CDTF">2020-08-27T09:32:01Z</dcterms:created>
  <dcterms:modified xsi:type="dcterms:W3CDTF">2020-09-28T17:22:03Z</dcterms:modified>
</cp:coreProperties>
</file>

<file path=docProps/thumbnail.jpeg>
</file>